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2"/>
  </p:notesMasterIdLst>
  <p:sldIdLst>
    <p:sldId id="256" r:id="rId5"/>
    <p:sldId id="257" r:id="rId6"/>
    <p:sldId id="258" r:id="rId7"/>
    <p:sldId id="261"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087" autoAdjust="0"/>
  </p:normalViewPr>
  <p:slideViewPr>
    <p:cSldViewPr showGuides="1">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t>‹#›</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10</a:t>
            </a:fld>
            <a:endParaRPr lang="en-US"/>
          </a:p>
        </p:txBody>
      </p:sp>
    </p:spTree>
    <p:extLst>
      <p:ext uri="{BB962C8B-B14F-4D97-AF65-F5344CB8AC3E}">
        <p14:creationId xmlns:p14="http://schemas.microsoft.com/office/powerpoint/2010/main" val="20677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11</a:t>
            </a:fld>
            <a:endParaRPr lang="en-US"/>
          </a:p>
        </p:txBody>
      </p:sp>
    </p:spTree>
    <p:extLst>
      <p:ext uri="{BB962C8B-B14F-4D97-AF65-F5344CB8AC3E}">
        <p14:creationId xmlns:p14="http://schemas.microsoft.com/office/powerpoint/2010/main" val="267122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12</a:t>
            </a:fld>
            <a:endParaRPr lang="en-US"/>
          </a:p>
        </p:txBody>
      </p:sp>
    </p:spTree>
    <p:extLst>
      <p:ext uri="{BB962C8B-B14F-4D97-AF65-F5344CB8AC3E}">
        <p14:creationId xmlns:p14="http://schemas.microsoft.com/office/powerpoint/2010/main" val="399440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13</a:t>
            </a:fld>
            <a:endParaRPr lang="en-US"/>
          </a:p>
        </p:txBody>
      </p:sp>
    </p:spTree>
    <p:extLst>
      <p:ext uri="{BB962C8B-B14F-4D97-AF65-F5344CB8AC3E}">
        <p14:creationId xmlns:p14="http://schemas.microsoft.com/office/powerpoint/2010/main" val="358309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14</a:t>
            </a:fld>
            <a:endParaRPr lang="en-US"/>
          </a:p>
        </p:txBody>
      </p:sp>
    </p:spTree>
    <p:extLst>
      <p:ext uri="{BB962C8B-B14F-4D97-AF65-F5344CB8AC3E}">
        <p14:creationId xmlns:p14="http://schemas.microsoft.com/office/powerpoint/2010/main" val="115172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15</a:t>
            </a:fld>
            <a:endParaRPr lang="en-US"/>
          </a:p>
        </p:txBody>
      </p:sp>
    </p:spTree>
    <p:extLst>
      <p:ext uri="{BB962C8B-B14F-4D97-AF65-F5344CB8AC3E}">
        <p14:creationId xmlns:p14="http://schemas.microsoft.com/office/powerpoint/2010/main" val="39714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16</a:t>
            </a:fld>
            <a:endParaRPr lang="en-US"/>
          </a:p>
        </p:txBody>
      </p:sp>
    </p:spTree>
    <p:extLst>
      <p:ext uri="{BB962C8B-B14F-4D97-AF65-F5344CB8AC3E}">
        <p14:creationId xmlns:p14="http://schemas.microsoft.com/office/powerpoint/2010/main" val="278822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17</a:t>
            </a:fld>
            <a:endParaRPr lang="en-US"/>
          </a:p>
        </p:txBody>
      </p:sp>
    </p:spTree>
    <p:extLst>
      <p:ext uri="{BB962C8B-B14F-4D97-AF65-F5344CB8AC3E}">
        <p14:creationId xmlns:p14="http://schemas.microsoft.com/office/powerpoint/2010/main" val="193109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18</a:t>
            </a:fld>
            <a:endParaRPr lang="en-US"/>
          </a:p>
        </p:txBody>
      </p:sp>
    </p:spTree>
    <p:extLst>
      <p:ext uri="{BB962C8B-B14F-4D97-AF65-F5344CB8AC3E}">
        <p14:creationId xmlns:p14="http://schemas.microsoft.com/office/powerpoint/2010/main" val="249676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19</a:t>
            </a:fld>
            <a:endParaRPr lang="en-US"/>
          </a:p>
        </p:txBody>
      </p:sp>
    </p:spTree>
    <p:extLst>
      <p:ext uri="{BB962C8B-B14F-4D97-AF65-F5344CB8AC3E}">
        <p14:creationId xmlns:p14="http://schemas.microsoft.com/office/powerpoint/2010/main" val="401193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a:t>
            </a:fld>
            <a:endParaRPr lang="en-US"/>
          </a:p>
        </p:txBody>
      </p:sp>
    </p:spTree>
    <p:extLst>
      <p:ext uri="{BB962C8B-B14F-4D97-AF65-F5344CB8AC3E}">
        <p14:creationId xmlns:p14="http://schemas.microsoft.com/office/powerpoint/2010/main" val="866823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20</a:t>
            </a:fld>
            <a:endParaRPr lang="en-US"/>
          </a:p>
        </p:txBody>
      </p:sp>
    </p:spTree>
    <p:extLst>
      <p:ext uri="{BB962C8B-B14F-4D97-AF65-F5344CB8AC3E}">
        <p14:creationId xmlns:p14="http://schemas.microsoft.com/office/powerpoint/2010/main" val="330276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21</a:t>
            </a:fld>
            <a:endParaRPr lang="en-US"/>
          </a:p>
        </p:txBody>
      </p:sp>
    </p:spTree>
    <p:extLst>
      <p:ext uri="{BB962C8B-B14F-4D97-AF65-F5344CB8AC3E}">
        <p14:creationId xmlns:p14="http://schemas.microsoft.com/office/powerpoint/2010/main" val="225069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22</a:t>
            </a:fld>
            <a:endParaRPr lang="en-US"/>
          </a:p>
        </p:txBody>
      </p:sp>
    </p:spTree>
    <p:extLst>
      <p:ext uri="{BB962C8B-B14F-4D97-AF65-F5344CB8AC3E}">
        <p14:creationId xmlns:p14="http://schemas.microsoft.com/office/powerpoint/2010/main" val="2983915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23</a:t>
            </a:fld>
            <a:endParaRPr lang="en-US"/>
          </a:p>
        </p:txBody>
      </p:sp>
    </p:spTree>
    <p:extLst>
      <p:ext uri="{BB962C8B-B14F-4D97-AF65-F5344CB8AC3E}">
        <p14:creationId xmlns:p14="http://schemas.microsoft.com/office/powerpoint/2010/main" val="41119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24</a:t>
            </a:fld>
            <a:endParaRPr lang="en-US"/>
          </a:p>
        </p:txBody>
      </p:sp>
    </p:spTree>
    <p:extLst>
      <p:ext uri="{BB962C8B-B14F-4D97-AF65-F5344CB8AC3E}">
        <p14:creationId xmlns:p14="http://schemas.microsoft.com/office/powerpoint/2010/main" val="36210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25</a:t>
            </a:fld>
            <a:endParaRPr lang="en-US"/>
          </a:p>
        </p:txBody>
      </p:sp>
    </p:spTree>
    <p:extLst>
      <p:ext uri="{BB962C8B-B14F-4D97-AF65-F5344CB8AC3E}">
        <p14:creationId xmlns:p14="http://schemas.microsoft.com/office/powerpoint/2010/main" val="1400490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26</a:t>
            </a:fld>
            <a:endParaRPr lang="en-US"/>
          </a:p>
        </p:txBody>
      </p:sp>
    </p:spTree>
    <p:extLst>
      <p:ext uri="{BB962C8B-B14F-4D97-AF65-F5344CB8AC3E}">
        <p14:creationId xmlns:p14="http://schemas.microsoft.com/office/powerpoint/2010/main" val="592309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27</a:t>
            </a:fld>
            <a:endParaRPr lang="en-US"/>
          </a:p>
        </p:txBody>
      </p:sp>
    </p:spTree>
    <p:extLst>
      <p:ext uri="{BB962C8B-B14F-4D97-AF65-F5344CB8AC3E}">
        <p14:creationId xmlns:p14="http://schemas.microsoft.com/office/powerpoint/2010/main" val="368864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28</a:t>
            </a:fld>
            <a:endParaRPr lang="en-US"/>
          </a:p>
        </p:txBody>
      </p:sp>
    </p:spTree>
    <p:extLst>
      <p:ext uri="{BB962C8B-B14F-4D97-AF65-F5344CB8AC3E}">
        <p14:creationId xmlns:p14="http://schemas.microsoft.com/office/powerpoint/2010/main" val="3351276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29</a:t>
            </a:fld>
            <a:endParaRPr lang="en-US"/>
          </a:p>
        </p:txBody>
      </p:sp>
    </p:spTree>
    <p:extLst>
      <p:ext uri="{BB962C8B-B14F-4D97-AF65-F5344CB8AC3E}">
        <p14:creationId xmlns:p14="http://schemas.microsoft.com/office/powerpoint/2010/main" val="382488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a:t>
            </a:fld>
            <a:endParaRPr lang="en-US"/>
          </a:p>
        </p:txBody>
      </p:sp>
    </p:spTree>
    <p:extLst>
      <p:ext uri="{BB962C8B-B14F-4D97-AF65-F5344CB8AC3E}">
        <p14:creationId xmlns:p14="http://schemas.microsoft.com/office/powerpoint/2010/main" val="1072045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30</a:t>
            </a:fld>
            <a:endParaRPr lang="en-US"/>
          </a:p>
        </p:txBody>
      </p:sp>
    </p:spTree>
    <p:extLst>
      <p:ext uri="{BB962C8B-B14F-4D97-AF65-F5344CB8AC3E}">
        <p14:creationId xmlns:p14="http://schemas.microsoft.com/office/powerpoint/2010/main" val="3417430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31</a:t>
            </a:fld>
            <a:endParaRPr lang="en-US"/>
          </a:p>
        </p:txBody>
      </p:sp>
    </p:spTree>
    <p:extLst>
      <p:ext uri="{BB962C8B-B14F-4D97-AF65-F5344CB8AC3E}">
        <p14:creationId xmlns:p14="http://schemas.microsoft.com/office/powerpoint/2010/main" val="2918140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32</a:t>
            </a:fld>
            <a:endParaRPr lang="en-US"/>
          </a:p>
        </p:txBody>
      </p:sp>
    </p:spTree>
    <p:extLst>
      <p:ext uri="{BB962C8B-B14F-4D97-AF65-F5344CB8AC3E}">
        <p14:creationId xmlns:p14="http://schemas.microsoft.com/office/powerpoint/2010/main" val="195703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33</a:t>
            </a:fld>
            <a:endParaRPr lang="en-US"/>
          </a:p>
        </p:txBody>
      </p:sp>
    </p:spTree>
    <p:extLst>
      <p:ext uri="{BB962C8B-B14F-4D97-AF65-F5344CB8AC3E}">
        <p14:creationId xmlns:p14="http://schemas.microsoft.com/office/powerpoint/2010/main" val="159407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34</a:t>
            </a:fld>
            <a:endParaRPr lang="en-US"/>
          </a:p>
        </p:txBody>
      </p:sp>
    </p:spTree>
    <p:extLst>
      <p:ext uri="{BB962C8B-B14F-4D97-AF65-F5344CB8AC3E}">
        <p14:creationId xmlns:p14="http://schemas.microsoft.com/office/powerpoint/2010/main" val="99450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35</a:t>
            </a:fld>
            <a:endParaRPr lang="en-US"/>
          </a:p>
        </p:txBody>
      </p:sp>
    </p:spTree>
    <p:extLst>
      <p:ext uri="{BB962C8B-B14F-4D97-AF65-F5344CB8AC3E}">
        <p14:creationId xmlns:p14="http://schemas.microsoft.com/office/powerpoint/2010/main" val="3861959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36</a:t>
            </a:fld>
            <a:endParaRPr lang="en-US"/>
          </a:p>
        </p:txBody>
      </p:sp>
    </p:spTree>
    <p:extLst>
      <p:ext uri="{BB962C8B-B14F-4D97-AF65-F5344CB8AC3E}">
        <p14:creationId xmlns:p14="http://schemas.microsoft.com/office/powerpoint/2010/main" val="2377551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37</a:t>
            </a:fld>
            <a:endParaRPr lang="en-US"/>
          </a:p>
        </p:txBody>
      </p:sp>
    </p:spTree>
    <p:extLst>
      <p:ext uri="{BB962C8B-B14F-4D97-AF65-F5344CB8AC3E}">
        <p14:creationId xmlns:p14="http://schemas.microsoft.com/office/powerpoint/2010/main" val="162642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4</a:t>
            </a:fld>
            <a:endParaRPr lang="en-US"/>
          </a:p>
        </p:txBody>
      </p:sp>
    </p:spTree>
    <p:extLst>
      <p:ext uri="{BB962C8B-B14F-4D97-AF65-F5344CB8AC3E}">
        <p14:creationId xmlns:p14="http://schemas.microsoft.com/office/powerpoint/2010/main" val="35805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5</a:t>
            </a:fld>
            <a:endParaRPr lang="en-US"/>
          </a:p>
        </p:txBody>
      </p:sp>
    </p:spTree>
    <p:extLst>
      <p:ext uri="{BB962C8B-B14F-4D97-AF65-F5344CB8AC3E}">
        <p14:creationId xmlns:p14="http://schemas.microsoft.com/office/powerpoint/2010/main" val="84771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6</a:t>
            </a:fld>
            <a:endParaRPr lang="en-US"/>
          </a:p>
        </p:txBody>
      </p:sp>
    </p:spTree>
    <p:extLst>
      <p:ext uri="{BB962C8B-B14F-4D97-AF65-F5344CB8AC3E}">
        <p14:creationId xmlns:p14="http://schemas.microsoft.com/office/powerpoint/2010/main" val="417352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7</a:t>
            </a:fld>
            <a:endParaRPr lang="en-US"/>
          </a:p>
        </p:txBody>
      </p:sp>
    </p:spTree>
    <p:extLst>
      <p:ext uri="{BB962C8B-B14F-4D97-AF65-F5344CB8AC3E}">
        <p14:creationId xmlns:p14="http://schemas.microsoft.com/office/powerpoint/2010/main" val="392638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8</a:t>
            </a:fld>
            <a:endParaRPr lang="en-US"/>
          </a:p>
        </p:txBody>
      </p:sp>
    </p:spTree>
    <p:extLst>
      <p:ext uri="{BB962C8B-B14F-4D97-AF65-F5344CB8AC3E}">
        <p14:creationId xmlns:p14="http://schemas.microsoft.com/office/powerpoint/2010/main" val="40508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9</a:t>
            </a:fld>
            <a:endParaRPr lang="en-US"/>
          </a:p>
        </p:txBody>
      </p:sp>
    </p:spTree>
    <p:extLst>
      <p:ext uri="{BB962C8B-B14F-4D97-AF65-F5344CB8AC3E}">
        <p14:creationId xmlns:p14="http://schemas.microsoft.com/office/powerpoint/2010/main" val="387537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A37-B3B3-44BC-A348-71BA0F9AEC58}" type="slidenum">
              <a:rPr lang="en-US" smtClean="0"/>
              <a:t>‹#›</a:t>
            </a:fld>
            <a:endParaRPr lang="en-US"/>
          </a:p>
        </p:txBody>
      </p:sp>
    </p:spTree>
    <p:extLst>
      <p:ext uri="{BB962C8B-B14F-4D97-AF65-F5344CB8AC3E}">
        <p14:creationId xmlns:p14="http://schemas.microsoft.com/office/powerpoint/2010/main" val="4267214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t>‹#›</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339370"/>
            <a:ext cx="3048000" cy="1569660"/>
          </a:xfrm>
          <a:prstGeom prst="rect">
            <a:avLst/>
          </a:prstGeom>
          <a:noFill/>
        </p:spPr>
        <p:txBody>
          <a:bodyPr wrap="square" rtlCol="0">
            <a:spAutoFit/>
          </a:bodyPr>
          <a:lstStyle/>
          <a:p>
            <a:pPr algn="ctr"/>
            <a:r>
              <a:rPr lang="pl-PL" sz="4800" dirty="0">
                <a:solidFill>
                  <a:schemeClr val="bg1"/>
                </a:solidFill>
                <a:latin typeface="Constantia" pitchFamily="18" charset="0"/>
              </a:rPr>
              <a:t>Dzień</a:t>
            </a:r>
            <a:br>
              <a:rPr lang="pl-PL" sz="4800" dirty="0">
                <a:solidFill>
                  <a:schemeClr val="bg1"/>
                </a:solidFill>
                <a:latin typeface="Constantia" pitchFamily="18" charset="0"/>
              </a:rPr>
            </a:br>
            <a:r>
              <a:rPr lang="pl-PL" sz="4800" dirty="0">
                <a:solidFill>
                  <a:schemeClr val="bg1"/>
                </a:solidFill>
                <a:latin typeface="Constantia" pitchFamily="18" charset="0"/>
              </a:rPr>
              <a:t>Ziemi</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39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23528" y="2420888"/>
            <a:ext cx="7632848" cy="4247317"/>
          </a:xfrm>
          <a:prstGeom prst="rect">
            <a:avLst/>
          </a:prstGeom>
          <a:noFill/>
        </p:spPr>
        <p:txBody>
          <a:bodyPr wrap="square" rtlCol="0">
            <a:spAutoFit/>
          </a:bodyPr>
          <a:lstStyle/>
          <a:p>
            <a:endParaRPr lang="pl-PL" dirty="0">
              <a:solidFill>
                <a:schemeClr val="bg1"/>
              </a:solidFill>
              <a:latin typeface="Bookman Old Style" panose="02050604050505020204" pitchFamily="18" charset="0"/>
            </a:endParaRPr>
          </a:p>
          <a:p>
            <a:r>
              <a:rPr lang="pl-PL" dirty="0">
                <a:solidFill>
                  <a:schemeClr val="bg1"/>
                </a:solidFill>
                <a:latin typeface="Bookman Old Style" panose="02050604050505020204" pitchFamily="18" charset="0"/>
              </a:rPr>
              <a:t>Jako pierwszy z ideą obchodzonego na całym świecie Dnia Ziemi wystąpił John </a:t>
            </a:r>
            <a:r>
              <a:rPr lang="pl-PL" dirty="0" err="1">
                <a:solidFill>
                  <a:schemeClr val="bg1"/>
                </a:solidFill>
                <a:latin typeface="Bookman Old Style" panose="02050604050505020204" pitchFamily="18" charset="0"/>
              </a:rPr>
              <a:t>McConnell</a:t>
            </a:r>
            <a:r>
              <a:rPr lang="pl-PL" dirty="0">
                <a:solidFill>
                  <a:schemeClr val="bg1"/>
                </a:solidFill>
                <a:latin typeface="Bookman Old Style" panose="02050604050505020204" pitchFamily="18" charset="0"/>
              </a:rPr>
              <a:t> (ur. 1915), na konferencji UNESCO, dotyczącej środowiska naturalnego w 1969 r. Pierwszy raz Dzień Ziemi został ogłoszony 21 marca 1970 r. przez burmistrza San Francisco, Josepha </a:t>
            </a:r>
            <a:r>
              <a:rPr lang="pl-PL" dirty="0" err="1">
                <a:solidFill>
                  <a:schemeClr val="bg1"/>
                </a:solidFill>
                <a:latin typeface="Bookman Old Style" panose="02050604050505020204" pitchFamily="18" charset="0"/>
              </a:rPr>
              <a:t>Alioto</a:t>
            </a:r>
            <a:r>
              <a:rPr lang="pl-PL" dirty="0">
                <a:solidFill>
                  <a:schemeClr val="bg1"/>
                </a:solidFill>
                <a:latin typeface="Bookman Old Style" panose="02050604050505020204" pitchFamily="18" charset="0"/>
              </a:rPr>
              <a:t>. Ideę poparł Sekretarz Generalny ONZ, U </a:t>
            </a:r>
            <a:r>
              <a:rPr lang="pl-PL" dirty="0" err="1">
                <a:solidFill>
                  <a:schemeClr val="bg1"/>
                </a:solidFill>
                <a:latin typeface="Bookman Old Style" panose="02050604050505020204" pitchFamily="18" charset="0"/>
              </a:rPr>
              <a:t>Thant</a:t>
            </a:r>
            <a:r>
              <a:rPr lang="pl-PL" dirty="0">
                <a:solidFill>
                  <a:schemeClr val="bg1"/>
                </a:solidFill>
                <a:latin typeface="Bookman Old Style" panose="02050604050505020204" pitchFamily="18" charset="0"/>
              </a:rPr>
              <a:t>. 26 lutego 1971 r. podpisał proklamację, w której wyznaczył równonoc wiosenną jako moment, w którym Narody Zjednoczone obchodzą Dzień Ziemi. W momencie kiedy Słońce przechodzi w Gwiazdozbiór Barana, w siedzibie ONZ w Nowym Jorku rozbrzmiewa Dzwon Pokoju (ang. </a:t>
            </a:r>
            <a:r>
              <a:rPr lang="pl-PL" dirty="0" err="1">
                <a:solidFill>
                  <a:schemeClr val="bg1"/>
                </a:solidFill>
                <a:latin typeface="Bookman Old Style" panose="02050604050505020204" pitchFamily="18" charset="0"/>
              </a:rPr>
              <a:t>Peace</a:t>
            </a:r>
            <a:r>
              <a:rPr lang="pl-PL" dirty="0">
                <a:solidFill>
                  <a:schemeClr val="bg1"/>
                </a:solidFill>
                <a:latin typeface="Bookman Old Style" panose="02050604050505020204" pitchFamily="18" charset="0"/>
              </a:rPr>
              <a:t> Bell). Ma to zwykle miejsce 20 lub 21 marca. Niezależnie od tego w 2009 roku dzień 22 kwietnia został ogłoszony przez Zgromadzenie Ogólne ONZ, jako Międzynarodowy Dzień Matki Ziemi. Pierwsze obchody odbyły się w 2010 roku</a:t>
            </a:r>
          </a:p>
        </p:txBody>
      </p:sp>
      <p:pic>
        <p:nvPicPr>
          <p:cNvPr id="4" name="Obraz 3" descr="Obraz zawierający zwierzę, ptak, papuga, piłka&#10;&#10;Opis wygenerowany automatycznie">
            <a:extLst>
              <a:ext uri="{FF2B5EF4-FFF2-40B4-BE49-F238E27FC236}">
                <a16:creationId xmlns:a16="http://schemas.microsoft.com/office/drawing/2014/main" id="{E33C5C4A-1227-436F-995A-F94CE4A6318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5556">
                        <a14:foregroundMark x1="91944" y1="22222" x2="91944" y2="22222"/>
                        <a14:foregroundMark x1="95556" y1="18889" x2="95556" y2="18889"/>
                        <a14:foregroundMark x1="38333" y1="60556" x2="38333" y2="60556"/>
                        <a14:foregroundMark x1="40000" y1="52222" x2="40000" y2="52222"/>
                        <a14:foregroundMark x1="38333" y1="69444" x2="38333" y2="69444"/>
                        <a14:foregroundMark x1="45000" y1="57778" x2="45000" y2="57778"/>
                        <a14:foregroundMark x1="42778" y1="57222" x2="42778" y2="57222"/>
                        <a14:foregroundMark x1="10000" y1="46667" x2="10000" y2="46667"/>
                      </a14:backgroundRemoval>
                    </a14:imgEffect>
                  </a14:imgLayer>
                </a14:imgProps>
              </a:ext>
              <a:ext uri="{28A0092B-C50C-407E-A947-70E740481C1C}">
                <a14:useLocalDpi xmlns:a14="http://schemas.microsoft.com/office/drawing/2010/main" val="0"/>
              </a:ext>
            </a:extLst>
          </a:blip>
          <a:stretch>
            <a:fillRect/>
          </a:stretch>
        </p:blipFill>
        <p:spPr>
          <a:xfrm rot="361641">
            <a:off x="2112228" y="177140"/>
            <a:ext cx="2664296" cy="2664296"/>
          </a:xfrm>
          <a:prstGeom prst="rect">
            <a:avLst/>
          </a:prstGeom>
        </p:spPr>
      </p:pic>
    </p:spTree>
    <p:extLst>
      <p:ext uri="{BB962C8B-B14F-4D97-AF65-F5344CB8AC3E}">
        <p14:creationId xmlns:p14="http://schemas.microsoft.com/office/powerpoint/2010/main" val="38223673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05135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1403648" y="2204864"/>
            <a:ext cx="7632848" cy="4524315"/>
          </a:xfrm>
          <a:prstGeom prst="rect">
            <a:avLst/>
          </a:prstGeom>
          <a:noFill/>
        </p:spPr>
        <p:txBody>
          <a:bodyPr wrap="square" rtlCol="0">
            <a:spAutoFit/>
          </a:bodyPr>
          <a:lstStyle/>
          <a:p>
            <a:r>
              <a:rPr lang="pl-PL" dirty="0">
                <a:solidFill>
                  <a:schemeClr val="bg1"/>
                </a:solidFill>
                <a:latin typeface="Bookman Old Style" panose="02050604050505020204" pitchFamily="18" charset="0"/>
              </a:rPr>
              <a:t>W styczniu 1970 roku propagatorzy z nurtów proekologicznych postanowili nazwać organizowane 22 kwietnia akcje również Dniem Ziemi. Sukces tego pomysłu stał się zaczynem dorocznych obchodów, które wypromował </a:t>
            </a:r>
            <a:r>
              <a:rPr lang="pl-PL" dirty="0" err="1">
                <a:solidFill>
                  <a:schemeClr val="bg1"/>
                </a:solidFill>
                <a:latin typeface="Bookman Old Style" panose="02050604050505020204" pitchFamily="18" charset="0"/>
              </a:rPr>
              <a:t>Gaylord</a:t>
            </a:r>
            <a:r>
              <a:rPr lang="pl-PL" dirty="0">
                <a:solidFill>
                  <a:schemeClr val="bg1"/>
                </a:solidFill>
                <a:latin typeface="Bookman Old Style" panose="02050604050505020204" pitchFamily="18" charset="0"/>
              </a:rPr>
              <a:t> Nelson, amerykański senator wspierający ochronę środowiska. Nelson postanowił wykorzystać aktywność studentów z okresu lat 70., aby nadać akcji nową jakość. Za koordynację działań wśród młodzieży odpowiedzialny był świeżo upieczony absolwent Uniwersytetu Stanford, Denis Hayes, kończący w tym czasie drugi kierunek na Uniwersytecie Harvarda. W latach 70. aktywność polityczna studentów budziła żywe zainteresowanie mediów. W odpowiedzi na te działania powstał swoisty ruch oddolnego poparcia. W efekcie ponad 20 milionów przedstawicieli młodzieży wzięło udział w szeregu akcji na terenie całych Stanów Zjednoczonych. W roku 1970 w obchodach Dnia Ziemi wzięli udział studenci z dwóch tysięcy uczelni oraz dziesięciu tysięcy szkół.</a:t>
            </a:r>
          </a:p>
        </p:txBody>
      </p:sp>
    </p:spTree>
    <p:extLst>
      <p:ext uri="{BB962C8B-B14F-4D97-AF65-F5344CB8AC3E}">
        <p14:creationId xmlns:p14="http://schemas.microsoft.com/office/powerpoint/2010/main" val="305559250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1403648" y="2204864"/>
            <a:ext cx="7632848" cy="4524315"/>
          </a:xfrm>
          <a:prstGeom prst="rect">
            <a:avLst/>
          </a:prstGeom>
          <a:noFill/>
        </p:spPr>
        <p:txBody>
          <a:bodyPr wrap="square" rtlCol="0">
            <a:spAutoFit/>
          </a:bodyPr>
          <a:lstStyle/>
          <a:p>
            <a:r>
              <a:rPr lang="pl-PL" dirty="0">
                <a:solidFill>
                  <a:schemeClr val="bg1"/>
                </a:solidFill>
                <a:latin typeface="Bookman Old Style" panose="02050604050505020204" pitchFamily="18" charset="0"/>
              </a:rPr>
              <a:t>W styczniu 1970 roku propagatorzy z nurtów proekologicznych postanowili nazwać organizowane 22 kwietnia akcje również Dniem Ziemi. Sukces tego pomysłu stał się zaczynem dorocznych obchodów, które wypromował </a:t>
            </a:r>
            <a:r>
              <a:rPr lang="pl-PL" dirty="0" err="1">
                <a:solidFill>
                  <a:schemeClr val="bg1"/>
                </a:solidFill>
                <a:latin typeface="Bookman Old Style" panose="02050604050505020204" pitchFamily="18" charset="0"/>
              </a:rPr>
              <a:t>Gaylord</a:t>
            </a:r>
            <a:r>
              <a:rPr lang="pl-PL" dirty="0">
                <a:solidFill>
                  <a:schemeClr val="bg1"/>
                </a:solidFill>
                <a:latin typeface="Bookman Old Style" panose="02050604050505020204" pitchFamily="18" charset="0"/>
              </a:rPr>
              <a:t> Nelson, amerykański senator wspierający ochronę środowiska. Nelson postanowił wykorzystać aktywność studentów z okresu lat 70., aby nadać akcji nową jakość. Za koordynację działań wśród młodzieży odpowiedzialny był świeżo upieczony absolwent Uniwersytetu Stanford, Denis Hayes, kończący w tym czasie drugi kierunek na Uniwersytecie Harvarda. W latach 70. aktywność polityczna studentów budziła żywe zainteresowanie mediów. W odpowiedzi na te działania powstał swoisty ruch oddolnego poparcia. W efekcie ponad 20 milionów przedstawicieli młodzieży wzięło udział w szeregu akcji na terenie całych Stanów Zjednoczonych. W roku 1970 w obchodach Dnia Ziemi wzięli udział studenci z dwóch tysięcy uczelni oraz dziesięciu tysięcy szkół.</a:t>
            </a:r>
          </a:p>
        </p:txBody>
      </p:sp>
      <p:pic>
        <p:nvPicPr>
          <p:cNvPr id="4" name="Obraz 3" descr="Obraz zawierający zwierzę, ptak, siedzi, siwy&#10;&#10;Opis wygenerowany automatycznie">
            <a:extLst>
              <a:ext uri="{FF2B5EF4-FFF2-40B4-BE49-F238E27FC236}">
                <a16:creationId xmlns:a16="http://schemas.microsoft.com/office/drawing/2014/main" id="{FD2524B2-6145-4523-ACE3-BE11776BC2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1520" y="836712"/>
            <a:ext cx="1844824" cy="1844824"/>
          </a:xfrm>
          <a:prstGeom prst="rect">
            <a:avLst/>
          </a:prstGeom>
        </p:spPr>
      </p:pic>
    </p:spTree>
    <p:extLst>
      <p:ext uri="{BB962C8B-B14F-4D97-AF65-F5344CB8AC3E}">
        <p14:creationId xmlns:p14="http://schemas.microsoft.com/office/powerpoint/2010/main" val="1594336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8856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1520" y="2204864"/>
            <a:ext cx="8784976" cy="4524315"/>
          </a:xfrm>
          <a:prstGeom prst="rect">
            <a:avLst/>
          </a:prstGeom>
          <a:noFill/>
        </p:spPr>
        <p:txBody>
          <a:bodyPr wrap="square" rtlCol="0">
            <a:spAutoFit/>
          </a:bodyPr>
          <a:lstStyle/>
          <a:p>
            <a:r>
              <a:rPr lang="pl-PL" dirty="0">
                <a:solidFill>
                  <a:schemeClr val="bg1"/>
                </a:solidFill>
                <a:latin typeface="Bookman Old Style" panose="02050604050505020204" pitchFamily="18" charset="0"/>
              </a:rPr>
              <a:t>Z czasem liderzy, którzy wypromowali Dzień Ziemi, przyjęli bardziej pragmatyczne stanowisko. Jednak w społeczeństwie pojawiło się wiele organizacji, które wykorzystywały Dzień Ziemi jako okazję do promowania zmian w ustawodawstwie oraz rozpowszechnianiu postaw proekologicznych wśród Amerykanów. Krytycy współczesnego Dnia Ziemi podkreślają, że został on strywializowany, a większości współczesnych mieszkańców USA kojarzy się z 30-sekundową migawką w telewizji pokazującą dzieci szkolne zbierające śmieci lub sadzące drzewka. Jako przykład rozmieniania idei na drobne, krytycy podawali obchody 30. rocznicy pierwszego Dnia Ziemi w roku 2000 w USA. Hayes wybrał na rzecznika akcji aktora </a:t>
            </a:r>
            <a:r>
              <a:rPr lang="pl-PL" dirty="0" err="1">
                <a:solidFill>
                  <a:schemeClr val="bg1"/>
                </a:solidFill>
                <a:latin typeface="Bookman Old Style" panose="02050604050505020204" pitchFamily="18" charset="0"/>
              </a:rPr>
              <a:t>DiCaprio</a:t>
            </a:r>
            <a:r>
              <a:rPr lang="pl-PL" dirty="0">
                <a:solidFill>
                  <a:schemeClr val="bg1"/>
                </a:solidFill>
                <a:latin typeface="Bookman Old Style" panose="02050604050505020204" pitchFamily="18" charset="0"/>
              </a:rPr>
              <a:t>. Niektórzy krytycy wytknęli urodziwemu idolowi nastolatek, że swoją męskość lubi podkreślać ogromnym samochodem terenowym, który produkuje znacznie więcej spalin, niż pojazd osobowy. </a:t>
            </a:r>
            <a:r>
              <a:rPr lang="pl-PL" dirty="0" err="1">
                <a:solidFill>
                  <a:schemeClr val="bg1"/>
                </a:solidFill>
                <a:latin typeface="Bookman Old Style" panose="02050604050505020204" pitchFamily="18" charset="0"/>
              </a:rPr>
              <a:t>DiCaprio</a:t>
            </a:r>
            <a:r>
              <a:rPr lang="pl-PL" dirty="0">
                <a:solidFill>
                  <a:schemeClr val="bg1"/>
                </a:solidFill>
                <a:latin typeface="Bookman Old Style" panose="02050604050505020204" pitchFamily="18" charset="0"/>
              </a:rPr>
              <a:t> przypomniano też, jak w roku 1999 podczas kręcenia filmu "Plaża" (ang. The Beach) na terenie parku narodowego w Tajlandii stał się wraz z ekipą filmową celem protestów miejscowych działaczy ruchów ekologicznych.</a:t>
            </a:r>
          </a:p>
        </p:txBody>
      </p:sp>
    </p:spTree>
    <p:extLst>
      <p:ext uri="{BB962C8B-B14F-4D97-AF65-F5344CB8AC3E}">
        <p14:creationId xmlns:p14="http://schemas.microsoft.com/office/powerpoint/2010/main" val="21157108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1520" y="2204864"/>
            <a:ext cx="8784976" cy="4524315"/>
          </a:xfrm>
          <a:prstGeom prst="rect">
            <a:avLst/>
          </a:prstGeom>
          <a:noFill/>
        </p:spPr>
        <p:txBody>
          <a:bodyPr wrap="square" rtlCol="0">
            <a:spAutoFit/>
          </a:bodyPr>
          <a:lstStyle/>
          <a:p>
            <a:r>
              <a:rPr lang="pl-PL" dirty="0">
                <a:solidFill>
                  <a:schemeClr val="bg1"/>
                </a:solidFill>
                <a:latin typeface="Bookman Old Style" panose="02050604050505020204" pitchFamily="18" charset="0"/>
              </a:rPr>
              <a:t>Z czasem liderzy, którzy wypromowali Dzień Ziemi, przyjęli bardziej pragmatyczne stanowisko. Jednak w społeczeństwie pojawiło się wiele organizacji, które wykorzystywały Dzień Ziemi jako okazję do promowania zmian w ustawodawstwie oraz rozpowszechnianiu postaw proekologicznych wśród Amerykanów. Krytycy współczesnego Dnia Ziemi podkreślają, że został on strywializowany, a większości współczesnych mieszkańców USA kojarzy się z 30-sekundową migawką w telewizji pokazującą dzieci szkolne zbierające śmieci lub sadzące drzewka. Jako przykład rozmieniania idei na drobne, krytycy podawali obchody 30. rocznicy pierwszego Dnia Ziemi w roku 2000 w USA. Hayes wybrał na rzecznika akcji aktora </a:t>
            </a:r>
            <a:r>
              <a:rPr lang="pl-PL" dirty="0" err="1">
                <a:solidFill>
                  <a:schemeClr val="bg1"/>
                </a:solidFill>
                <a:latin typeface="Bookman Old Style" panose="02050604050505020204" pitchFamily="18" charset="0"/>
              </a:rPr>
              <a:t>DiCaprio</a:t>
            </a:r>
            <a:r>
              <a:rPr lang="pl-PL" dirty="0">
                <a:solidFill>
                  <a:schemeClr val="bg1"/>
                </a:solidFill>
                <a:latin typeface="Bookman Old Style" panose="02050604050505020204" pitchFamily="18" charset="0"/>
              </a:rPr>
              <a:t>. Niektórzy krytycy wytknęli urodziwemu idolowi nastolatek, że swoją męskość lubi podkreślać ogromnym samochodem terenowym, który produkuje znacznie więcej spalin, niż pojazd osobowy. </a:t>
            </a:r>
            <a:r>
              <a:rPr lang="pl-PL" dirty="0" err="1">
                <a:solidFill>
                  <a:schemeClr val="bg1"/>
                </a:solidFill>
                <a:latin typeface="Bookman Old Style" panose="02050604050505020204" pitchFamily="18" charset="0"/>
              </a:rPr>
              <a:t>DiCaprio</a:t>
            </a:r>
            <a:r>
              <a:rPr lang="pl-PL" dirty="0">
                <a:solidFill>
                  <a:schemeClr val="bg1"/>
                </a:solidFill>
                <a:latin typeface="Bookman Old Style" panose="02050604050505020204" pitchFamily="18" charset="0"/>
              </a:rPr>
              <a:t> przypomniano też, jak w roku 1999 podczas kręcenia filmu "Plaża" (ang. The Beach) na terenie parku narodowego w Tajlandii stał się wraz z ekipą filmową celem protestów miejscowych działaczy ruchów ekologicznych.</a:t>
            </a:r>
          </a:p>
        </p:txBody>
      </p:sp>
      <p:pic>
        <p:nvPicPr>
          <p:cNvPr id="4" name="Obraz 3" descr="Obraz zawierający ptak, czerwony, papuga, kolorowy&#10;&#10;Opis wygenerowany automatycznie">
            <a:extLst>
              <a:ext uri="{FF2B5EF4-FFF2-40B4-BE49-F238E27FC236}">
                <a16:creationId xmlns:a16="http://schemas.microsoft.com/office/drawing/2014/main" id="{4CF3F191-42F2-4300-95AF-68FEC1CED8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722" y1="61667" x2="29722" y2="61667"/>
                        <a14:foregroundMark x1="27778" y1="48889" x2="27778" y2="48889"/>
                        <a14:foregroundMark x1="26389" y1="39722" x2="26389" y2="39722"/>
                        <a14:foregroundMark x1="28333" y1="43889" x2="28333" y2="43889"/>
                        <a14:foregroundMark x1="26389" y1="39722" x2="26389" y2="39722"/>
                        <a14:foregroundMark x1="26389" y1="36389" x2="26389" y2="36389"/>
                        <a14:foregroundMark x1="27500" y1="40556" x2="27500" y2="40556"/>
                        <a14:foregroundMark x1="14167" y1="44167" x2="14167" y2="44167"/>
                        <a14:foregroundMark x1="31944" y1="66111" x2="31944" y2="66111"/>
                        <a14:foregroundMark x1="20278" y1="72778" x2="20278" y2="72778"/>
                        <a14:foregroundMark x1="19722" y1="74167" x2="19722" y2="74167"/>
                      </a14:backgroundRemoval>
                    </a14:imgEffect>
                  </a14:imgLayer>
                </a14:imgProps>
              </a:ext>
              <a:ext uri="{28A0092B-C50C-407E-A947-70E740481C1C}">
                <a14:useLocalDpi xmlns:a14="http://schemas.microsoft.com/office/drawing/2010/main" val="0"/>
              </a:ext>
            </a:extLst>
          </a:blip>
          <a:stretch>
            <a:fillRect/>
          </a:stretch>
        </p:blipFill>
        <p:spPr>
          <a:xfrm rot="2031299">
            <a:off x="6411276" y="659764"/>
            <a:ext cx="2431335" cy="2431335"/>
          </a:xfrm>
          <a:prstGeom prst="rect">
            <a:avLst/>
          </a:prstGeom>
        </p:spPr>
      </p:pic>
    </p:spTree>
    <p:extLst>
      <p:ext uri="{BB962C8B-B14F-4D97-AF65-F5344CB8AC3E}">
        <p14:creationId xmlns:p14="http://schemas.microsoft.com/office/powerpoint/2010/main" val="327139112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01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95536" y="4377878"/>
            <a:ext cx="8784976" cy="923330"/>
          </a:xfrm>
          <a:prstGeom prst="rect">
            <a:avLst/>
          </a:prstGeom>
          <a:noFill/>
        </p:spPr>
        <p:txBody>
          <a:bodyPr wrap="square" rtlCol="0">
            <a:spAutoFit/>
          </a:bodyPr>
          <a:lstStyle/>
          <a:p>
            <a:r>
              <a:rPr lang="pl-PL" dirty="0">
                <a:solidFill>
                  <a:schemeClr val="bg1"/>
                </a:solidFill>
                <a:latin typeface="Bookman Old Style" panose="02050604050505020204" pitchFamily="18" charset="0"/>
              </a:rPr>
              <a:t>,,</a:t>
            </a:r>
            <a:r>
              <a:rPr lang="en-US" dirty="0">
                <a:solidFill>
                  <a:schemeClr val="bg1"/>
                </a:solidFill>
                <a:latin typeface="Bookman Old Style" panose="02050604050505020204" pitchFamily="18" charset="0"/>
              </a:rPr>
              <a:t>May there only be peaceful and cheerful Earth Days to come for our beautiful Spaceship Earth as it continues to spin and circle in frigid space with its warm and fragile cargo of animate life.</a:t>
            </a:r>
            <a:r>
              <a:rPr lang="pl-PL" dirty="0">
                <a:solidFill>
                  <a:schemeClr val="bg1"/>
                </a:solidFill>
                <a:latin typeface="Bookman Old Style" panose="02050604050505020204" pitchFamily="18" charset="0"/>
              </a:rPr>
              <a:t>’’</a:t>
            </a:r>
          </a:p>
        </p:txBody>
      </p:sp>
    </p:spTree>
    <p:extLst>
      <p:ext uri="{BB962C8B-B14F-4D97-AF65-F5344CB8AC3E}">
        <p14:creationId xmlns:p14="http://schemas.microsoft.com/office/powerpoint/2010/main" val="30999421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95536" y="4149080"/>
            <a:ext cx="8784976" cy="1200329"/>
          </a:xfrm>
          <a:prstGeom prst="rect">
            <a:avLst/>
          </a:prstGeom>
          <a:noFill/>
        </p:spPr>
        <p:txBody>
          <a:bodyPr wrap="square" rtlCol="0">
            <a:spAutoFit/>
          </a:bodyPr>
          <a:lstStyle/>
          <a:p>
            <a:r>
              <a:rPr lang="pl-PL" dirty="0">
                <a:solidFill>
                  <a:schemeClr val="bg1"/>
                </a:solidFill>
                <a:latin typeface="Bookman Old Style" panose="02050604050505020204" pitchFamily="18" charset="0"/>
              </a:rPr>
              <a:t>,, Oby nadchodzące Dni Ziemi były spokojne i pogodne dla naszego pięknego statku kosmicznego, jakim jest nasza planeta w miarę jak kręci się oraz krąży w mroźnej przestrzeni ze swoim ciepłym i wrażliwym ładunkiem ożywionej natury.’’</a:t>
            </a:r>
          </a:p>
        </p:txBody>
      </p:sp>
    </p:spTree>
    <p:extLst>
      <p:ext uri="{BB962C8B-B14F-4D97-AF65-F5344CB8AC3E}">
        <p14:creationId xmlns:p14="http://schemas.microsoft.com/office/powerpoint/2010/main" val="492477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5799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95536" y="4149080"/>
            <a:ext cx="8784976" cy="1477328"/>
          </a:xfrm>
          <a:prstGeom prst="rect">
            <a:avLst/>
          </a:prstGeom>
          <a:noFill/>
        </p:spPr>
        <p:txBody>
          <a:bodyPr wrap="square" rtlCol="0">
            <a:spAutoFit/>
          </a:bodyPr>
          <a:lstStyle/>
          <a:p>
            <a:r>
              <a:rPr lang="pl-PL" dirty="0">
                <a:solidFill>
                  <a:schemeClr val="bg1"/>
                </a:solidFill>
                <a:latin typeface="Bookman Old Style" panose="02050604050505020204" pitchFamily="18" charset="0"/>
              </a:rPr>
              <a:t>,, Oby nadchodzące Dni Ziemi były spokojne i pogodne dla naszego pięknego statku kosmicznego, jakim jest nasza planeta w miarę jak kręci się oraz krąży w mroźnej przestrzeni ze swoim ciepłym i wrażliwym ładunkiem ożywionej natury.’’</a:t>
            </a:r>
          </a:p>
          <a:p>
            <a:pPr algn="r"/>
            <a:r>
              <a:rPr lang="pl-PL" dirty="0">
                <a:solidFill>
                  <a:schemeClr val="bg1"/>
                </a:solidFill>
                <a:latin typeface="Bookman Old Style" panose="02050604050505020204" pitchFamily="18" charset="0"/>
              </a:rPr>
              <a:t>- Sekretarz Generalny ONZ U </a:t>
            </a:r>
            <a:r>
              <a:rPr lang="pl-PL" dirty="0" err="1">
                <a:solidFill>
                  <a:schemeClr val="bg1"/>
                </a:solidFill>
                <a:latin typeface="Bookman Old Style" panose="02050604050505020204" pitchFamily="18" charset="0"/>
              </a:rPr>
              <a:t>Thant</a:t>
            </a:r>
            <a:r>
              <a:rPr lang="pl-PL" dirty="0">
                <a:solidFill>
                  <a:schemeClr val="bg1"/>
                </a:solidFill>
                <a:latin typeface="Bookman Old Style" panose="02050604050505020204" pitchFamily="18" charset="0"/>
              </a:rPr>
              <a:t>, 21 marca 1971 r.  </a:t>
            </a:r>
          </a:p>
        </p:txBody>
      </p:sp>
    </p:spTree>
    <p:extLst>
      <p:ext uri="{BB962C8B-B14F-4D97-AF65-F5344CB8AC3E}">
        <p14:creationId xmlns:p14="http://schemas.microsoft.com/office/powerpoint/2010/main" val="153546120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95536" y="4149080"/>
            <a:ext cx="8784976" cy="1477328"/>
          </a:xfrm>
          <a:prstGeom prst="rect">
            <a:avLst/>
          </a:prstGeom>
          <a:noFill/>
        </p:spPr>
        <p:txBody>
          <a:bodyPr wrap="square" rtlCol="0">
            <a:spAutoFit/>
          </a:bodyPr>
          <a:lstStyle/>
          <a:p>
            <a:r>
              <a:rPr lang="pl-PL" dirty="0">
                <a:solidFill>
                  <a:schemeClr val="bg1"/>
                </a:solidFill>
                <a:latin typeface="Bookman Old Style" panose="02050604050505020204" pitchFamily="18" charset="0"/>
              </a:rPr>
              <a:t>,, Oby nadchodzące Dni Ziemi były spokojne i pogodne dla naszego pięknego statku kosmicznego, jakim jest nasza planeta w miarę jak kręci się oraz krąży w mroźnej przestrzeni ze swoim ciepłym i wrażliwym ładunkiem ożywionej natury.’’</a:t>
            </a:r>
          </a:p>
          <a:p>
            <a:pPr algn="r"/>
            <a:r>
              <a:rPr lang="pl-PL" dirty="0">
                <a:solidFill>
                  <a:schemeClr val="bg1"/>
                </a:solidFill>
                <a:latin typeface="Bookman Old Style" panose="02050604050505020204" pitchFamily="18" charset="0"/>
              </a:rPr>
              <a:t>- Sekretarz Generalny ONZ U </a:t>
            </a:r>
            <a:r>
              <a:rPr lang="pl-PL" dirty="0" err="1">
                <a:solidFill>
                  <a:schemeClr val="bg1"/>
                </a:solidFill>
                <a:latin typeface="Bookman Old Style" panose="02050604050505020204" pitchFamily="18" charset="0"/>
              </a:rPr>
              <a:t>Thant</a:t>
            </a:r>
            <a:r>
              <a:rPr lang="pl-PL" dirty="0">
                <a:solidFill>
                  <a:schemeClr val="bg1"/>
                </a:solidFill>
                <a:latin typeface="Bookman Old Style" panose="02050604050505020204" pitchFamily="18" charset="0"/>
              </a:rPr>
              <a:t>, 21 marca 1971 r.  </a:t>
            </a:r>
          </a:p>
        </p:txBody>
      </p:sp>
      <p:pic>
        <p:nvPicPr>
          <p:cNvPr id="4" name="Obraz 3" descr="Obraz zawierający zwierzę, siedzi, ptak, małe&#10;&#10;Opis wygenerowany automatycznie">
            <a:extLst>
              <a:ext uri="{FF2B5EF4-FFF2-40B4-BE49-F238E27FC236}">
                <a16:creationId xmlns:a16="http://schemas.microsoft.com/office/drawing/2014/main" id="{AB87FCAB-29AB-46EB-B6E0-684604262F5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04248" y="3284984"/>
            <a:ext cx="1296144" cy="1296144"/>
          </a:xfrm>
          <a:prstGeom prst="rect">
            <a:avLst/>
          </a:prstGeom>
        </p:spPr>
      </p:pic>
    </p:spTree>
    <p:extLst>
      <p:ext uri="{BB962C8B-B14F-4D97-AF65-F5344CB8AC3E}">
        <p14:creationId xmlns:p14="http://schemas.microsoft.com/office/powerpoint/2010/main" val="130525224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1917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1520" y="3717032"/>
            <a:ext cx="6408712" cy="2308324"/>
          </a:xfrm>
          <a:prstGeom prst="rect">
            <a:avLst/>
          </a:prstGeom>
          <a:noFill/>
        </p:spPr>
        <p:txBody>
          <a:bodyPr wrap="square" rtlCol="0">
            <a:spAutoFit/>
          </a:bodyPr>
          <a:lstStyle/>
          <a:p>
            <a:r>
              <a:rPr lang="pl-PL" dirty="0">
                <a:solidFill>
                  <a:schemeClr val="bg1"/>
                </a:solidFill>
                <a:latin typeface="Bookman Old Style" panose="02050604050505020204" pitchFamily="18" charset="0"/>
              </a:rPr>
              <a:t>,,22 kwietnia 2020 roku przypada 50 rocznica Dnia Ziemi. W 1970 roku zapoczątkowano akcję, mającą na celu uświadomienie ludziom jak ważna jest dbałość o naturę, a także jak bardzo ograniczone są nasze naturalnej zasoby. Po 50 latach nie powinniśmy już pytać o tym czy dbasz o naturę, ale w jaki sposób to robisz. Troska o środowisko powinna być oczywistym wyzwaniem dla każdego z nas.’’</a:t>
            </a:r>
          </a:p>
        </p:txBody>
      </p:sp>
    </p:spTree>
    <p:extLst>
      <p:ext uri="{BB962C8B-B14F-4D97-AF65-F5344CB8AC3E}">
        <p14:creationId xmlns:p14="http://schemas.microsoft.com/office/powerpoint/2010/main" val="3171195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33249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539552" y="2492896"/>
            <a:ext cx="6408712" cy="369332"/>
          </a:xfrm>
          <a:prstGeom prst="rect">
            <a:avLst/>
          </a:prstGeom>
          <a:noFill/>
        </p:spPr>
        <p:txBody>
          <a:bodyPr wrap="square" rtlCol="0">
            <a:spAutoFit/>
          </a:bodyPr>
          <a:lstStyle/>
          <a:p>
            <a:r>
              <a:rPr lang="pl-PL" dirty="0">
                <a:solidFill>
                  <a:schemeClr val="bg1"/>
                </a:solidFill>
                <a:latin typeface="Bookman Old Style" panose="02050604050505020204" pitchFamily="18" charset="0"/>
              </a:rPr>
              <a:t>Jak zatem dbać o naszą planetę?</a:t>
            </a:r>
          </a:p>
        </p:txBody>
      </p:sp>
    </p:spTree>
    <p:extLst>
      <p:ext uri="{BB962C8B-B14F-4D97-AF65-F5344CB8AC3E}">
        <p14:creationId xmlns:p14="http://schemas.microsoft.com/office/powerpoint/2010/main" val="22148530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539552" y="2492896"/>
            <a:ext cx="6408712" cy="3693319"/>
          </a:xfrm>
          <a:prstGeom prst="rect">
            <a:avLst/>
          </a:prstGeom>
          <a:noFill/>
        </p:spPr>
        <p:txBody>
          <a:bodyPr wrap="square" rtlCol="0">
            <a:spAutoFit/>
          </a:bodyPr>
          <a:lstStyle/>
          <a:p>
            <a:r>
              <a:rPr lang="pl-PL" dirty="0">
                <a:solidFill>
                  <a:schemeClr val="bg1"/>
                </a:solidFill>
                <a:latin typeface="Bookman Old Style" panose="02050604050505020204" pitchFamily="18" charset="0"/>
              </a:rPr>
              <a:t>Ogranicz spożycie mięsa. Wyprodukowanie 1 kg wołowiny pochłania nawet do 15 000 litrów wody, co oznacza, że rezygnując z jednego wołowego burgera oszczędzamy więcej wody niż gdybyśmy zrezygnowali z prysznica przez ok. 70 dni. Poza tym przemysłowy chów zwierząt odpowiada za największą emisję gazów cieplarnianych (większą niż transport), masową wycinkę lasów deszczowych (pod uprawy zbóż na paszę dla zwierząt hodowlanych) oraz zanieczyszczenie wód i gleb. Wybierając opcje roślinne realnie pomagasz planecie. Ograniczenie spożycia produktów pochodzenia zwierzęcego ma dla Ziemi ogromne znaczenie!</a:t>
            </a:r>
          </a:p>
        </p:txBody>
      </p:sp>
    </p:spTree>
    <p:extLst>
      <p:ext uri="{BB962C8B-B14F-4D97-AF65-F5344CB8AC3E}">
        <p14:creationId xmlns:p14="http://schemas.microsoft.com/office/powerpoint/2010/main" val="18937896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843808" y="2276872"/>
            <a:ext cx="6408712" cy="3416320"/>
          </a:xfrm>
          <a:prstGeom prst="rect">
            <a:avLst/>
          </a:prstGeom>
          <a:noFill/>
        </p:spPr>
        <p:txBody>
          <a:bodyPr wrap="square" rtlCol="0">
            <a:spAutoFit/>
          </a:bodyPr>
          <a:lstStyle/>
          <a:p>
            <a:r>
              <a:rPr lang="pl-PL" dirty="0">
                <a:solidFill>
                  <a:schemeClr val="bg1"/>
                </a:solidFill>
                <a:latin typeface="Bookman Old Style" panose="02050604050505020204" pitchFamily="18" charset="0"/>
              </a:rPr>
              <a:t>Oszczędzaj wodę. Najskuteczniejszym sposobem na oszczędzanie wody jest wprowadzeniem do diety posiłków roślinnych, ale pamiętaj także o innych możliwościach. Pij wodę z kranu lub filtrowaną, zamiast kupować wodę butelkowaną. Większość wód sprzedawana jest w butelkach niepochodzących z recyclingu, a do wyprodukowania 1,5l butelki PET z plastikowym korkiem potrzeba aż od 3 do 5 litrów wody. Czyż nie jest to ogromne marnotrawstwo? Aby zaoszczędzić jeszcze więcej: zakręcaj wodę gdy szczotkujesz zęby, jeśli kochasz kąpiele to raz na jakiś czas wybierz prysznic, a ogródek podlewaj deszczówką.</a:t>
            </a:r>
          </a:p>
        </p:txBody>
      </p:sp>
    </p:spTree>
    <p:extLst>
      <p:ext uri="{BB962C8B-B14F-4D97-AF65-F5344CB8AC3E}">
        <p14:creationId xmlns:p14="http://schemas.microsoft.com/office/powerpoint/2010/main" val="28786711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1259632" y="2276872"/>
            <a:ext cx="6408712" cy="1200329"/>
          </a:xfrm>
          <a:prstGeom prst="rect">
            <a:avLst/>
          </a:prstGeom>
          <a:noFill/>
        </p:spPr>
        <p:txBody>
          <a:bodyPr wrap="square" rtlCol="0">
            <a:spAutoFit/>
          </a:bodyPr>
          <a:lstStyle/>
          <a:p>
            <a:r>
              <a:rPr lang="pl-PL" dirty="0">
                <a:solidFill>
                  <a:schemeClr val="bg1"/>
                </a:solidFill>
                <a:latin typeface="Bookman Old Style" panose="02050604050505020204" pitchFamily="18" charset="0"/>
              </a:rPr>
              <a:t>Kiedy jest to możliwe zamiast samochodu wybierz rower. Rower to zdecydowanie zdrowsza i tańsza alternatywna dla samochodu, a przy okazji również przyjazna środowisku.</a:t>
            </a:r>
          </a:p>
        </p:txBody>
      </p:sp>
    </p:spTree>
    <p:extLst>
      <p:ext uri="{BB962C8B-B14F-4D97-AF65-F5344CB8AC3E}">
        <p14:creationId xmlns:p14="http://schemas.microsoft.com/office/powerpoint/2010/main" val="35186752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611560" y="2492896"/>
            <a:ext cx="6408712" cy="3139321"/>
          </a:xfrm>
          <a:prstGeom prst="rect">
            <a:avLst/>
          </a:prstGeom>
          <a:noFill/>
        </p:spPr>
        <p:txBody>
          <a:bodyPr wrap="square" rtlCol="0">
            <a:spAutoFit/>
          </a:bodyPr>
          <a:lstStyle/>
          <a:p>
            <a:r>
              <a:rPr lang="pl-PL" dirty="0">
                <a:solidFill>
                  <a:schemeClr val="bg1"/>
                </a:solidFill>
                <a:latin typeface="Bookman Old Style" panose="02050604050505020204" pitchFamily="18" charset="0"/>
              </a:rPr>
              <a:t>Ogranicz plastik. Rocznie produkujemy ok 350 mln ton plastiku, który się nie rozkłada, a zalega na wysypiskach, zanieczyszcza oceany i zabija zwierzęta. Zrezygnuj z jednorazówek i używaj produktów wielokrotnego użytku takich jak np. metalowa lub bambusowa słomka, kubek do którego w kawiarni naleją kawę na wynos, a na zakupy zawsze zabieraj swoją </a:t>
            </a:r>
            <a:r>
              <a:rPr lang="pl-PL" dirty="0" err="1">
                <a:solidFill>
                  <a:schemeClr val="bg1"/>
                </a:solidFill>
                <a:latin typeface="Bookman Old Style" panose="02050604050505020204" pitchFamily="18" charset="0"/>
              </a:rPr>
              <a:t>eko</a:t>
            </a:r>
            <a:r>
              <a:rPr lang="pl-PL" dirty="0">
                <a:solidFill>
                  <a:schemeClr val="bg1"/>
                </a:solidFill>
                <a:latin typeface="Bookman Old Style" panose="02050604050505020204" pitchFamily="18" charset="0"/>
              </a:rPr>
              <a:t> torbę. Kupując jedzenie na mieście pytaj o rodzaj opakowania, a jeśli jest plastikowe zachęcaj sprzedawców do korzystania z opakowań biodegradowalnych.</a:t>
            </a:r>
          </a:p>
        </p:txBody>
      </p:sp>
    </p:spTree>
    <p:extLst>
      <p:ext uri="{BB962C8B-B14F-4D97-AF65-F5344CB8AC3E}">
        <p14:creationId xmlns:p14="http://schemas.microsoft.com/office/powerpoint/2010/main" val="4075231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683568" y="2348880"/>
            <a:ext cx="5256584" cy="2862322"/>
          </a:xfrm>
          <a:prstGeom prst="rect">
            <a:avLst/>
          </a:prstGeom>
          <a:noFill/>
        </p:spPr>
        <p:txBody>
          <a:bodyPr wrap="square" rtlCol="0">
            <a:spAutoFit/>
          </a:bodyPr>
          <a:lstStyle/>
          <a:p>
            <a:r>
              <a:rPr lang="pl-PL" dirty="0">
                <a:solidFill>
                  <a:schemeClr val="bg1"/>
                </a:solidFill>
                <a:latin typeface="Bookman Old Style" panose="02050604050505020204" pitchFamily="18" charset="0"/>
              </a:rPr>
              <a:t>Dzień Ziemi (ang. Earth Day), znany też jako Światowy Dzień Ziemi lub Międzynarodowy Dzień Ziemi to akcje prowadzone corocznie wiosną, których celem jest promowanie postaw proekologicznych w społeczeństwie. Organizatorzy Dnia Ziemi chcą uświadomić politykom i obywatelom, jak kruchy jest ekosystem naszej planety. Na obchody składa się zwykle wiele wydarzeń organizowanych przez różnorodne instytucje.</a:t>
            </a:r>
          </a:p>
        </p:txBody>
      </p:sp>
    </p:spTree>
    <p:extLst>
      <p:ext uri="{BB962C8B-B14F-4D97-AF65-F5344CB8AC3E}">
        <p14:creationId xmlns:p14="http://schemas.microsoft.com/office/powerpoint/2010/main" val="3532365490"/>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1907704" y="2276872"/>
            <a:ext cx="6408712" cy="1754326"/>
          </a:xfrm>
          <a:prstGeom prst="rect">
            <a:avLst/>
          </a:prstGeom>
          <a:noFill/>
        </p:spPr>
        <p:txBody>
          <a:bodyPr wrap="square" rtlCol="0">
            <a:spAutoFit/>
          </a:bodyPr>
          <a:lstStyle/>
          <a:p>
            <a:r>
              <a:rPr lang="pl-PL" dirty="0">
                <a:solidFill>
                  <a:schemeClr val="bg1"/>
                </a:solidFill>
                <a:latin typeface="Bookman Old Style" panose="02050604050505020204" pitchFamily="18" charset="0"/>
              </a:rPr>
              <a:t>Pamiętaj o recyclingu. Selektywna zbiórka odpadów i recycling umożliwiają ponowne wykorzystanie materiału, co ogranicza zużycie surowców naturalnych i zmniejsza ilość odpadów. Przetworzeniu podlegają nie tylko: plastik, papier, szkło czy metal, ale także stare ubrania i elektrośmieci.</a:t>
            </a:r>
          </a:p>
        </p:txBody>
      </p:sp>
    </p:spTree>
    <p:extLst>
      <p:ext uri="{BB962C8B-B14F-4D97-AF65-F5344CB8AC3E}">
        <p14:creationId xmlns:p14="http://schemas.microsoft.com/office/powerpoint/2010/main" val="32273893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339752" y="2564904"/>
            <a:ext cx="6408712" cy="2585323"/>
          </a:xfrm>
          <a:prstGeom prst="rect">
            <a:avLst/>
          </a:prstGeom>
          <a:noFill/>
        </p:spPr>
        <p:txBody>
          <a:bodyPr wrap="square" rtlCol="0">
            <a:spAutoFit/>
          </a:bodyPr>
          <a:lstStyle/>
          <a:p>
            <a:r>
              <a:rPr lang="pl-PL" dirty="0">
                <a:solidFill>
                  <a:schemeClr val="bg1"/>
                </a:solidFill>
                <a:latin typeface="Bookman Old Style" panose="02050604050505020204" pitchFamily="18" charset="0"/>
              </a:rPr>
              <a:t>Oszczędzaj prąd. Najlepsza z punktu widzenia ochrony środowiska jest energia pochodząca ze źródeł odnawialnych. Niestety w Polsce udział tej energii w energii ogółem wynosi zaledwie 11% (dane 2017 r). Jak prosto oszczędzać prąd? Używaj żarówek LED, wyłączaj komputer na noc, wyłączaj światło, gdy wychodzisz z pokoju, ustaw pralkę na pranie przy niższej temperaturze oraz wyciągnij nieużywaną wtyczkę z kontaktu.</a:t>
            </a:r>
          </a:p>
        </p:txBody>
      </p:sp>
    </p:spTree>
    <p:extLst>
      <p:ext uri="{BB962C8B-B14F-4D97-AF65-F5344CB8AC3E}">
        <p14:creationId xmlns:p14="http://schemas.microsoft.com/office/powerpoint/2010/main" val="7153755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95536" y="2708920"/>
            <a:ext cx="6408712" cy="3416320"/>
          </a:xfrm>
          <a:prstGeom prst="rect">
            <a:avLst/>
          </a:prstGeom>
          <a:noFill/>
        </p:spPr>
        <p:txBody>
          <a:bodyPr wrap="square" rtlCol="0">
            <a:spAutoFit/>
          </a:bodyPr>
          <a:lstStyle/>
          <a:p>
            <a:r>
              <a:rPr lang="pl-PL" dirty="0">
                <a:solidFill>
                  <a:schemeClr val="bg1"/>
                </a:solidFill>
                <a:latin typeface="Bookman Old Style" panose="02050604050505020204" pitchFamily="18" charset="0"/>
              </a:rPr>
              <a:t>Bądź świadomym konsumentem. Nie kupuj towarów, które powstały w wyniku wyzysku ludzi i przy produkcji których nie zważano na ochronę środowiska. Na przykład zrezygnuj z oleju palmowego, którego produkcja powoduje masową wycinkę lub nawet wypalanie lasów deszczowych, zabija orangutany i inne zwierzęta. Mądrze wybieraj produkty i nie wspieraj swoimi zakupami firm, które działają bez poszanowania dla zasad zrównoważonej gospodarki i ochrony środowiska. Czytaj etykiety, szukaj certyfikatów o pochodzeniu składników z kontrolowanych upraw i zwracaj uwagę na znaki </a:t>
            </a:r>
            <a:r>
              <a:rPr lang="pl-PL" dirty="0" err="1">
                <a:solidFill>
                  <a:schemeClr val="bg1"/>
                </a:solidFill>
                <a:latin typeface="Bookman Old Style" panose="02050604050505020204" pitchFamily="18" charset="0"/>
              </a:rPr>
              <a:t>fairtrade</a:t>
            </a:r>
            <a:r>
              <a:rPr lang="pl-PL" dirty="0">
                <a:solidFill>
                  <a:schemeClr val="bg1"/>
                </a:solidFill>
                <a:latin typeface="Bookman Old Style" panose="02050604050505020204" pitchFamily="18" charset="0"/>
              </a:rPr>
              <a:t>.</a:t>
            </a:r>
          </a:p>
        </p:txBody>
      </p:sp>
    </p:spTree>
    <p:extLst>
      <p:ext uri="{BB962C8B-B14F-4D97-AF65-F5344CB8AC3E}">
        <p14:creationId xmlns:p14="http://schemas.microsoft.com/office/powerpoint/2010/main" val="5492132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55776" y="2420888"/>
            <a:ext cx="6408712" cy="3139321"/>
          </a:xfrm>
          <a:prstGeom prst="rect">
            <a:avLst/>
          </a:prstGeom>
          <a:noFill/>
        </p:spPr>
        <p:txBody>
          <a:bodyPr wrap="square" rtlCol="0">
            <a:spAutoFit/>
          </a:bodyPr>
          <a:lstStyle/>
          <a:p>
            <a:r>
              <a:rPr lang="pl-PL" dirty="0">
                <a:solidFill>
                  <a:schemeClr val="bg1"/>
                </a:solidFill>
                <a:latin typeface="Bookman Old Style" panose="02050604050505020204" pitchFamily="18" charset="0"/>
              </a:rPr>
              <a:t>Wypróbuj minimalizm. Często kupujemy zupełnie niepotrzebne nam rzeczy, a do ich wytworzenia zużywa się przecież mocno już ograniczone surowce naturalne. Jeśli daleko Ci do minimalizmu, to zachowaj chociaż zakupowy umiar. Czy kolejny, nowy </a:t>
            </a:r>
            <a:r>
              <a:rPr lang="pl-PL" dirty="0" err="1">
                <a:solidFill>
                  <a:schemeClr val="bg1"/>
                </a:solidFill>
                <a:latin typeface="Bookman Old Style" panose="02050604050505020204" pitchFamily="18" charset="0"/>
              </a:rPr>
              <a:t>t-shirt</a:t>
            </a:r>
            <a:r>
              <a:rPr lang="pl-PL" dirty="0">
                <a:solidFill>
                  <a:schemeClr val="bg1"/>
                </a:solidFill>
                <a:latin typeface="Bookman Old Style" panose="02050604050505020204" pitchFamily="18" charset="0"/>
              </a:rPr>
              <a:t> musi uzupełnić naszą szafę? Podobnie jest z jedzeniem, którego na świecie marnuje się gigantyczne ilości. Rób przemyślane zakupy, nie kupuj w nadmiarze i nie wyrzucaj jedzenia. Żywność można mrozić, wekować i przetwarzać. Poszukaj przepisów kulinarnych w duchu zero waste.</a:t>
            </a:r>
          </a:p>
        </p:txBody>
      </p:sp>
    </p:spTree>
    <p:extLst>
      <p:ext uri="{BB962C8B-B14F-4D97-AF65-F5344CB8AC3E}">
        <p14:creationId xmlns:p14="http://schemas.microsoft.com/office/powerpoint/2010/main" val="1487474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971600" y="4221088"/>
            <a:ext cx="6408712" cy="2031325"/>
          </a:xfrm>
          <a:prstGeom prst="rect">
            <a:avLst/>
          </a:prstGeom>
          <a:noFill/>
        </p:spPr>
        <p:txBody>
          <a:bodyPr wrap="square" rtlCol="0">
            <a:spAutoFit/>
          </a:bodyPr>
          <a:lstStyle/>
          <a:p>
            <a:r>
              <a:rPr lang="pl-PL" dirty="0">
                <a:solidFill>
                  <a:schemeClr val="bg1"/>
                </a:solidFill>
                <a:latin typeface="Bookman Old Style" panose="02050604050505020204" pitchFamily="18" charset="0"/>
              </a:rPr>
              <a:t>Zastanów się komu przekazujesz swój głos. W aspekcie dbania o planetę kluczowe są zmiany zachodzące na szczeblu krajowym i unijnym. Oddając swój głos podczas wyborów zwracaj uwagę na podejście polityków do sfery z zakresu ochrony środowiska, zrównoważonego rozwoju, odnawialnych źródeł energii, czy walki ze smogiem.</a:t>
            </a:r>
          </a:p>
        </p:txBody>
      </p:sp>
    </p:spTree>
    <p:extLst>
      <p:ext uri="{BB962C8B-B14F-4D97-AF65-F5344CB8AC3E}">
        <p14:creationId xmlns:p14="http://schemas.microsoft.com/office/powerpoint/2010/main" val="1502983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627784" y="3933056"/>
            <a:ext cx="6408712" cy="1200329"/>
          </a:xfrm>
          <a:prstGeom prst="rect">
            <a:avLst/>
          </a:prstGeom>
          <a:noFill/>
        </p:spPr>
        <p:txBody>
          <a:bodyPr wrap="square" rtlCol="0">
            <a:spAutoFit/>
          </a:bodyPr>
          <a:lstStyle/>
          <a:p>
            <a:r>
              <a:rPr lang="pl-PL" dirty="0">
                <a:solidFill>
                  <a:schemeClr val="bg1"/>
                </a:solidFill>
                <a:latin typeface="Bookman Old Style" panose="02050604050505020204" pitchFamily="18" charset="0"/>
              </a:rPr>
              <a:t>Uświadamiaj innych. Pomóż innym ludziom wprowadzić zmiany sprzyjające planecie. Dziel się wiedzą na temat globalnych problemów Ziemi i ochrony środowiska. Bądź inspirującym przykładem!</a:t>
            </a:r>
          </a:p>
        </p:txBody>
      </p:sp>
    </p:spTree>
    <p:extLst>
      <p:ext uri="{BB962C8B-B14F-4D97-AF65-F5344CB8AC3E}">
        <p14:creationId xmlns:p14="http://schemas.microsoft.com/office/powerpoint/2010/main" val="42615971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2356FE7-1B41-4036-BBA1-B8B0CEC17717}"/>
              </a:ext>
            </a:extLst>
          </p:cNvPr>
          <p:cNvSpPr txBox="1"/>
          <p:nvPr/>
        </p:nvSpPr>
        <p:spPr>
          <a:xfrm>
            <a:off x="755576" y="2060848"/>
            <a:ext cx="8496944" cy="1107996"/>
          </a:xfrm>
          <a:prstGeom prst="rect">
            <a:avLst/>
          </a:prstGeom>
          <a:noFill/>
        </p:spPr>
        <p:txBody>
          <a:bodyPr wrap="square" rtlCol="0">
            <a:spAutoFit/>
          </a:bodyPr>
          <a:lstStyle/>
          <a:p>
            <a:r>
              <a:rPr lang="pl-PL" sz="6600" dirty="0">
                <a:solidFill>
                  <a:schemeClr val="bg1"/>
                </a:solidFill>
                <a:latin typeface="Bookman Old Style" panose="02050604050505020204" pitchFamily="18" charset="0"/>
              </a:rPr>
              <a:t>Dziękuję za uwagę!</a:t>
            </a:r>
          </a:p>
        </p:txBody>
      </p:sp>
    </p:spTree>
    <p:extLst>
      <p:ext uri="{BB962C8B-B14F-4D97-AF65-F5344CB8AC3E}">
        <p14:creationId xmlns:p14="http://schemas.microsoft.com/office/powerpoint/2010/main" val="131829010"/>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2356FE7-1B41-4036-BBA1-B8B0CEC17717}"/>
              </a:ext>
            </a:extLst>
          </p:cNvPr>
          <p:cNvSpPr txBox="1"/>
          <p:nvPr/>
        </p:nvSpPr>
        <p:spPr>
          <a:xfrm>
            <a:off x="755576" y="2060848"/>
            <a:ext cx="8280920" cy="1661993"/>
          </a:xfrm>
          <a:prstGeom prst="rect">
            <a:avLst/>
          </a:prstGeom>
          <a:noFill/>
        </p:spPr>
        <p:txBody>
          <a:bodyPr wrap="square" rtlCol="0">
            <a:spAutoFit/>
          </a:bodyPr>
          <a:lstStyle/>
          <a:p>
            <a:r>
              <a:rPr lang="pl-PL" sz="6600" dirty="0">
                <a:solidFill>
                  <a:schemeClr val="bg1"/>
                </a:solidFill>
                <a:latin typeface="Bookman Old Style" panose="02050604050505020204" pitchFamily="18" charset="0"/>
              </a:rPr>
              <a:t>Dziękuję za uwagę!</a:t>
            </a:r>
          </a:p>
          <a:p>
            <a:pPr algn="r"/>
            <a:r>
              <a:rPr lang="pl-PL" sz="3600" dirty="0">
                <a:solidFill>
                  <a:schemeClr val="bg1"/>
                </a:solidFill>
                <a:latin typeface="Bookman Old Style" panose="02050604050505020204" pitchFamily="18" charset="0"/>
              </a:rPr>
              <a:t>- Tosia Grabowska VIIb  </a:t>
            </a:r>
          </a:p>
        </p:txBody>
      </p:sp>
    </p:spTree>
    <p:extLst>
      <p:ext uri="{BB962C8B-B14F-4D97-AF65-F5344CB8AC3E}">
        <p14:creationId xmlns:p14="http://schemas.microsoft.com/office/powerpoint/2010/main" val="23736632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683568" y="2348880"/>
            <a:ext cx="5256584" cy="2862322"/>
          </a:xfrm>
          <a:prstGeom prst="rect">
            <a:avLst/>
          </a:prstGeom>
          <a:noFill/>
        </p:spPr>
        <p:txBody>
          <a:bodyPr wrap="square" rtlCol="0">
            <a:spAutoFit/>
          </a:bodyPr>
          <a:lstStyle/>
          <a:p>
            <a:r>
              <a:rPr lang="pl-PL" dirty="0">
                <a:solidFill>
                  <a:schemeClr val="bg1"/>
                </a:solidFill>
                <a:latin typeface="Bookman Old Style" panose="02050604050505020204" pitchFamily="18" charset="0"/>
              </a:rPr>
              <a:t>Dzień Ziemi (ang. Earth Day), znany też jako Światowy Dzień Ziemi lub Międzynarodowy Dzień Ziemi to akcje prowadzone corocznie wiosną, których celem jest promowanie postaw proekologicznych w społeczeństwie. Organizatorzy Dnia Ziemi chcą uświadomić politykom i obywatelom, jak kruchy jest ekosystem naszej planety. Na obchody składa się zwykle wiele wydarzeń organizowanych przez różnorodne instytucje.</a:t>
            </a:r>
          </a:p>
        </p:txBody>
      </p:sp>
      <p:pic>
        <p:nvPicPr>
          <p:cNvPr id="4" name="Obraz 3" descr="Obraz zawierający ptak&#10;&#10;Opis wygenerowany automatycznie">
            <a:extLst>
              <a:ext uri="{FF2B5EF4-FFF2-40B4-BE49-F238E27FC236}">
                <a16:creationId xmlns:a16="http://schemas.microsoft.com/office/drawing/2014/main" id="{2FC298EC-0E62-4AD5-BB07-9F303C7358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096" y="1412776"/>
            <a:ext cx="1872208" cy="1872208"/>
          </a:xfrm>
          <a:prstGeom prst="rect">
            <a:avLst/>
          </a:prstGeom>
        </p:spPr>
      </p:pic>
    </p:spTree>
    <p:extLst>
      <p:ext uri="{BB962C8B-B14F-4D97-AF65-F5344CB8AC3E}">
        <p14:creationId xmlns:p14="http://schemas.microsoft.com/office/powerpoint/2010/main" val="606694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380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55776" y="2204864"/>
            <a:ext cx="6408712" cy="4247317"/>
          </a:xfrm>
          <a:prstGeom prst="rect">
            <a:avLst/>
          </a:prstGeom>
          <a:noFill/>
        </p:spPr>
        <p:txBody>
          <a:bodyPr wrap="square" rtlCol="0">
            <a:spAutoFit/>
          </a:bodyPr>
          <a:lstStyle/>
          <a:p>
            <a:endParaRPr lang="pl-PL" dirty="0">
              <a:solidFill>
                <a:schemeClr val="bg1"/>
              </a:solidFill>
              <a:latin typeface="Bookman Old Style" panose="02050604050505020204" pitchFamily="18" charset="0"/>
            </a:endParaRPr>
          </a:p>
          <a:p>
            <a:r>
              <a:rPr lang="pl-PL" dirty="0">
                <a:solidFill>
                  <a:schemeClr val="bg1"/>
                </a:solidFill>
                <a:latin typeface="Bookman Old Style" panose="02050604050505020204" pitchFamily="18" charset="0"/>
              </a:rPr>
              <a:t>Dzień Ziemi obchodzony jest w momencie równonocy wiosennej na półkuli północnej, czyli w dniu równonocy jesiennej na półkuli południowej. Ten dzień wyróżnia się tym, że na całej planecie dzień trwa tyle samo, co noc. Równonoc wiosenna w starożytnych kulturach rolniczych wiązała się ze świętem rodzącego się życia. Współcześnie podkreśla się, że jest to dzień swoistej równowagi mogącej pomóc w odrzuceniu wzajemnych różnic między ludźmi odmiennych ras i religii. Niezależnie od wyznawanej wiary czy przynależności etnicznej, wszyscy przedstawiciele Homo sapiens dzielą między siebie tę samą planetę, która - według organizatorów Dnia Ziemi - jest naszym wspólnym dobrem.</a:t>
            </a:r>
          </a:p>
        </p:txBody>
      </p:sp>
    </p:spTree>
    <p:extLst>
      <p:ext uri="{BB962C8B-B14F-4D97-AF65-F5344CB8AC3E}">
        <p14:creationId xmlns:p14="http://schemas.microsoft.com/office/powerpoint/2010/main" val="7680263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2555776" y="2204864"/>
            <a:ext cx="6408712" cy="4247317"/>
          </a:xfrm>
          <a:prstGeom prst="rect">
            <a:avLst/>
          </a:prstGeom>
          <a:noFill/>
        </p:spPr>
        <p:txBody>
          <a:bodyPr wrap="square" rtlCol="0">
            <a:spAutoFit/>
          </a:bodyPr>
          <a:lstStyle/>
          <a:p>
            <a:endParaRPr lang="pl-PL" dirty="0">
              <a:solidFill>
                <a:schemeClr val="bg1"/>
              </a:solidFill>
              <a:latin typeface="Bookman Old Style" panose="02050604050505020204" pitchFamily="18" charset="0"/>
            </a:endParaRPr>
          </a:p>
          <a:p>
            <a:r>
              <a:rPr lang="pl-PL" dirty="0">
                <a:solidFill>
                  <a:schemeClr val="bg1"/>
                </a:solidFill>
                <a:latin typeface="Bookman Old Style" panose="02050604050505020204" pitchFamily="18" charset="0"/>
              </a:rPr>
              <a:t>Dzień Ziemi obchodzony jest w momencie równonocy wiosennej na półkuli północnej, czyli w dniu równonocy jesiennej na półkuli południowej. Ten dzień wyróżnia się tym, że na całej planecie dzień trwa tyle samo, co noc. Równonoc wiosenna w starożytnych kulturach rolniczych wiązała się ze świętem rodzącego się życia. Współcześnie podkreśla się, że jest to dzień swoistej równowagi mogącej pomóc w odrzuceniu wzajemnych różnic między ludźmi odmiennych ras i religii. Niezależnie od wyznawanej wiary czy przynależności etnicznej, wszyscy przedstawiciele Homo sapiens dzielą między siebie tę samą planetę, która - według organizatorów Dnia Ziemi - jest naszym wspólnym dobrem.</a:t>
            </a:r>
          </a:p>
        </p:txBody>
      </p:sp>
      <p:pic>
        <p:nvPicPr>
          <p:cNvPr id="4" name="Obraz 3" descr="Obraz zawierający zwierzę, ptak, siedzi, żółty&#10;&#10;Opis wygenerowany automatycznie">
            <a:extLst>
              <a:ext uri="{FF2B5EF4-FFF2-40B4-BE49-F238E27FC236}">
                <a16:creationId xmlns:a16="http://schemas.microsoft.com/office/drawing/2014/main" id="{E9BA4FBD-229B-4263-95C3-702D498DC39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8611" l="10000" r="90000">
                        <a14:foregroundMark x1="77778" y1="89722" x2="80833" y2="94167"/>
                        <a14:foregroundMark x1="82500" y1="96389" x2="82222" y2="98611"/>
                      </a14:backgroundRemoval>
                    </a14:imgEffect>
                  </a14:imgLayer>
                </a14:imgProps>
              </a:ext>
              <a:ext uri="{28A0092B-C50C-407E-A947-70E740481C1C}">
                <a14:useLocalDpi xmlns:a14="http://schemas.microsoft.com/office/drawing/2010/main" val="0"/>
              </a:ext>
            </a:extLst>
          </a:blip>
          <a:stretch>
            <a:fillRect/>
          </a:stretch>
        </p:blipFill>
        <p:spPr>
          <a:xfrm>
            <a:off x="683568" y="1916832"/>
            <a:ext cx="929258" cy="929258"/>
          </a:xfrm>
          <a:prstGeom prst="rect">
            <a:avLst/>
          </a:prstGeom>
        </p:spPr>
      </p:pic>
    </p:spTree>
    <p:extLst>
      <p:ext uri="{BB962C8B-B14F-4D97-AF65-F5344CB8AC3E}">
        <p14:creationId xmlns:p14="http://schemas.microsoft.com/office/powerpoint/2010/main" val="19654448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96615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5294AE-C58A-479C-9F46-61A9BBAE33F9}"/>
              </a:ext>
            </a:extLst>
          </p:cNvPr>
          <p:cNvSpPr txBox="1"/>
          <p:nvPr/>
        </p:nvSpPr>
        <p:spPr>
          <a:xfrm>
            <a:off x="323528" y="2420888"/>
            <a:ext cx="7632848" cy="4247317"/>
          </a:xfrm>
          <a:prstGeom prst="rect">
            <a:avLst/>
          </a:prstGeom>
          <a:noFill/>
        </p:spPr>
        <p:txBody>
          <a:bodyPr wrap="square" rtlCol="0">
            <a:spAutoFit/>
          </a:bodyPr>
          <a:lstStyle/>
          <a:p>
            <a:endParaRPr lang="pl-PL" dirty="0">
              <a:solidFill>
                <a:schemeClr val="bg1"/>
              </a:solidFill>
              <a:latin typeface="Bookman Old Style" panose="02050604050505020204" pitchFamily="18" charset="0"/>
            </a:endParaRPr>
          </a:p>
          <a:p>
            <a:r>
              <a:rPr lang="pl-PL" dirty="0">
                <a:solidFill>
                  <a:schemeClr val="bg1"/>
                </a:solidFill>
                <a:latin typeface="Bookman Old Style" panose="02050604050505020204" pitchFamily="18" charset="0"/>
              </a:rPr>
              <a:t>Jako pierwszy z ideą obchodzonego na całym świecie Dnia Ziemi wystąpił John </a:t>
            </a:r>
            <a:r>
              <a:rPr lang="pl-PL" dirty="0" err="1">
                <a:solidFill>
                  <a:schemeClr val="bg1"/>
                </a:solidFill>
                <a:latin typeface="Bookman Old Style" panose="02050604050505020204" pitchFamily="18" charset="0"/>
              </a:rPr>
              <a:t>McConnell</a:t>
            </a:r>
            <a:r>
              <a:rPr lang="pl-PL" dirty="0">
                <a:solidFill>
                  <a:schemeClr val="bg1"/>
                </a:solidFill>
                <a:latin typeface="Bookman Old Style" panose="02050604050505020204" pitchFamily="18" charset="0"/>
              </a:rPr>
              <a:t> (ur. 1915), na konferencji UNESCO, dotyczącej środowiska naturalnego w 1969 r. Pierwszy raz Dzień Ziemi został ogłoszony 21 marca 1970 r. przez burmistrza San Francisco, Josepha </a:t>
            </a:r>
            <a:r>
              <a:rPr lang="pl-PL" dirty="0" err="1">
                <a:solidFill>
                  <a:schemeClr val="bg1"/>
                </a:solidFill>
                <a:latin typeface="Bookman Old Style" panose="02050604050505020204" pitchFamily="18" charset="0"/>
              </a:rPr>
              <a:t>Alioto</a:t>
            </a:r>
            <a:r>
              <a:rPr lang="pl-PL" dirty="0">
                <a:solidFill>
                  <a:schemeClr val="bg1"/>
                </a:solidFill>
                <a:latin typeface="Bookman Old Style" panose="02050604050505020204" pitchFamily="18" charset="0"/>
              </a:rPr>
              <a:t>. Ideę poparł Sekretarz Generalny ONZ, U </a:t>
            </a:r>
            <a:r>
              <a:rPr lang="pl-PL" dirty="0" err="1">
                <a:solidFill>
                  <a:schemeClr val="bg1"/>
                </a:solidFill>
                <a:latin typeface="Bookman Old Style" panose="02050604050505020204" pitchFamily="18" charset="0"/>
              </a:rPr>
              <a:t>Thant</a:t>
            </a:r>
            <a:r>
              <a:rPr lang="pl-PL" dirty="0">
                <a:solidFill>
                  <a:schemeClr val="bg1"/>
                </a:solidFill>
                <a:latin typeface="Bookman Old Style" panose="02050604050505020204" pitchFamily="18" charset="0"/>
              </a:rPr>
              <a:t>. 26 lutego 1971 r. podpisał proklamację, w której wyznaczył równonoc wiosenną jako moment, w którym Narody Zjednoczone obchodzą Dzień Ziemi. W momencie kiedy Słońce przechodzi w Gwiazdozbiór Barana, w siedzibie ONZ w Nowym Jorku rozbrzmiewa Dzwon Pokoju (ang. </a:t>
            </a:r>
            <a:r>
              <a:rPr lang="pl-PL" dirty="0" err="1">
                <a:solidFill>
                  <a:schemeClr val="bg1"/>
                </a:solidFill>
                <a:latin typeface="Bookman Old Style" panose="02050604050505020204" pitchFamily="18" charset="0"/>
              </a:rPr>
              <a:t>Peace</a:t>
            </a:r>
            <a:r>
              <a:rPr lang="pl-PL" dirty="0">
                <a:solidFill>
                  <a:schemeClr val="bg1"/>
                </a:solidFill>
                <a:latin typeface="Bookman Old Style" panose="02050604050505020204" pitchFamily="18" charset="0"/>
              </a:rPr>
              <a:t> Bell). Ma to zwykle miejsce 20 lub 21 marca. Niezależnie od tego w 2009 roku dzień 22 kwietnia został ogłoszony przez Zgromadzenie Ogólne ONZ, jako Międzynarodowy Dzień Matki Ziemi. Pierwsze obchody odbyły się w 2010 roku</a:t>
            </a:r>
          </a:p>
        </p:txBody>
      </p:sp>
    </p:spTree>
    <p:extLst>
      <p:ext uri="{BB962C8B-B14F-4D97-AF65-F5344CB8AC3E}">
        <p14:creationId xmlns:p14="http://schemas.microsoft.com/office/powerpoint/2010/main" val="7078397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itorialTags xmlns="29baff33-f40f-4664-8054-1bde3cabf4f6" xsi:nil="true"/>
    <TPExecutable xmlns="29baff33-f40f-4664-8054-1bde3cabf4f6" xsi:nil="true"/>
    <DirectSourceMarket xmlns="29baff33-f40f-4664-8054-1bde3cabf4f6">english</DirectSourceMarket>
    <SubmitterId xmlns="29baff33-f40f-4664-8054-1bde3cabf4f6" xsi:nil="true"/>
    <AssetType xmlns="29baff33-f40f-4664-8054-1bde3cabf4f6" xsi:nil="true"/>
    <Milestone xmlns="29baff33-f40f-4664-8054-1bde3cabf4f6" xsi:nil="true"/>
    <OriginAsset xmlns="29baff33-f40f-4664-8054-1bde3cabf4f6" xsi:nil="true"/>
    <TPComponent xmlns="29baff33-f40f-4664-8054-1bde3cabf4f6" xsi:nil="true"/>
    <AssetId xmlns="29baff33-f40f-4664-8054-1bde3cabf4f6">TP101881407</AssetId>
    <TPFriendlyName xmlns="29baff33-f40f-4664-8054-1bde3cabf4f6" xsi:nil="true"/>
    <SourceTitle xmlns="29baff33-f40f-4664-8054-1bde3cabf4f6" xsi:nil="true"/>
    <TPApplication xmlns="29baff33-f40f-4664-8054-1bde3cabf4f6" xsi:nil="true"/>
    <TPLaunchHelpLink xmlns="29baff33-f40f-4664-8054-1bde3cabf4f6" xsi:nil="true"/>
    <OpenTemplate xmlns="29baff33-f40f-4664-8054-1bde3cabf4f6">true</OpenTemplate>
    <PlannedPubDate xmlns="29baff33-f40f-4664-8054-1bde3cabf4f6">2010-05-28T07:21:00+00:00</PlannedPubDate>
    <CrawlForDependencies xmlns="29baff33-f40f-4664-8054-1bde3cabf4f6">false</CrawlForDependencies>
    <TrustLevel xmlns="29baff33-f40f-4664-8054-1bde3cabf4f6">1 Microsoft Managed Content</TrustLevel>
    <PublishStatusLookup xmlns="29baff33-f40f-4664-8054-1bde3cabf4f6">
      <Value>229948</Value>
      <Value>334814</Value>
    </PublishStatusLookup>
    <LocLastLocAttemptVersionLookup xmlns="29baff33-f40f-4664-8054-1bde3cabf4f6">163086</LocLastLocAttemptVersionLookup>
    <TemplateTemplateType xmlns="29baff33-f40f-4664-8054-1bde3cabf4f6">PowerPoint Presentation Template</TemplateTemplateType>
    <TPNamespace xmlns="29baff33-f40f-4664-8054-1bde3cabf4f6" xsi:nil="true"/>
    <Providers xmlns="29baff33-f40f-4664-8054-1bde3cabf4f6" xsi:nil="true"/>
    <Markets xmlns="29baff33-f40f-4664-8054-1bde3cabf4f6"/>
    <OriginalSourceMarket xmlns="29baff33-f40f-4664-8054-1bde3cabf4f6">english</OriginalSourceMarket>
    <TPInstallLocation xmlns="29baff33-f40f-4664-8054-1bde3cabf4f6" xsi:nil="true"/>
    <TPAppVersion xmlns="29baff33-f40f-4664-8054-1bde3cabf4f6" xsi:nil="true"/>
    <TPCommandLine xmlns="29baff33-f40f-4664-8054-1bde3cabf4f6" xsi:nil="true"/>
    <APAuthor xmlns="29baff33-f40f-4664-8054-1bde3cabf4f6">
      <UserInfo>
        <DisplayName/>
        <AccountId>1073741823</AccountId>
        <AccountType/>
      </UserInfo>
    </APAuthor>
    <EditorialStatus xmlns="29baff33-f40f-4664-8054-1bde3cabf4f6" xsi:nil="true"/>
    <PublishTargets xmlns="29baff33-f40f-4664-8054-1bde3cabf4f6">OfficeOnline</PublishTargets>
    <TPLaunchHelpLinkType xmlns="29baff33-f40f-4664-8054-1bde3cabf4f6">Template</TPLaunchHelpLinkType>
    <TPClientViewer xmlns="29baff33-f40f-4664-8054-1bde3cabf4f6" xsi:nil="true"/>
    <CSXHash xmlns="29baff33-f40f-4664-8054-1bde3cabf4f6" xsi:nil="true"/>
    <IsDeleted xmlns="29baff33-f40f-4664-8054-1bde3cabf4f6">false</IsDeleted>
    <ShowIn xmlns="29baff33-f40f-4664-8054-1bde3cabf4f6">Show everywhere</ShowIn>
    <UANotes xmlns="29baff33-f40f-4664-8054-1bde3cabf4f6" xsi:nil="true"/>
    <TemplateStatus xmlns="29baff33-f40f-4664-8054-1bde3cabf4f6" xsi:nil="true"/>
    <Downloads xmlns="29baff33-f40f-4664-8054-1bde3cabf4f6">0</Downloads>
    <ApprovalLog xmlns="29baff33-f40f-4664-8054-1bde3cabf4f6" xsi:nil="true"/>
    <FriendlyTitle xmlns="29baff33-f40f-4664-8054-1bde3cabf4f6" xsi:nil="true"/>
    <InternalTagsTaxHTField0 xmlns="29baff33-f40f-4664-8054-1bde3cabf4f6">
      <Terms xmlns="http://schemas.microsoft.com/office/infopath/2007/PartnerControls"/>
    </InternalTagsTaxHTField0>
    <TimesCloned xmlns="29baff33-f40f-4664-8054-1bde3cabf4f6" xsi:nil="true"/>
    <ThumbnailAssetId xmlns="29baff33-f40f-4664-8054-1bde3cabf4f6" xsi:nil="true"/>
    <CampaignTagsTaxHTField0 xmlns="29baff33-f40f-4664-8054-1bde3cabf4f6">
      <Terms xmlns="http://schemas.microsoft.com/office/infopath/2007/PartnerControls"/>
    </CampaignTagsTaxHTField0>
    <OutputCachingOn xmlns="29baff33-f40f-4664-8054-1bde3cabf4f6">false</OutputCachingOn>
    <BlockPublish xmlns="29baff33-f40f-4664-8054-1bde3cabf4f6">false</BlockPublish>
    <MarketSpecific xmlns="29baff33-f40f-4664-8054-1bde3cabf4f6">false</MarketSpecific>
    <LocManualTestRequired xmlns="29baff33-f40f-4664-8054-1bde3cabf4f6">false</LocManualTestRequired>
    <LocRecommendedHandoff xmlns="29baff33-f40f-4664-8054-1bde3cabf4f6" xsi:nil="true"/>
    <LocalizationTagsTaxHTField0 xmlns="29baff33-f40f-4664-8054-1bde3cabf4f6">
      <Terms xmlns="http://schemas.microsoft.com/office/infopath/2007/PartnerControls"/>
    </LocalizationTagsTaxHTField0>
    <ContentItem xmlns="29baff33-f40f-4664-8054-1bde3cabf4f6" xsi:nil="true"/>
    <HandoffToMSDN xmlns="29baff33-f40f-4664-8054-1bde3cabf4f6" xsi:nil="true"/>
    <ArtSampleDocs xmlns="29baff33-f40f-4664-8054-1bde3cabf4f6" xsi:nil="true"/>
    <APEditor xmlns="29baff33-f40f-4664-8054-1bde3cabf4f6">
      <UserInfo>
        <DisplayName/>
        <AccountId xsi:nil="true"/>
        <AccountType/>
      </UserInfo>
    </APEditor>
    <MachineTranslated xmlns="29baff33-f40f-4664-8054-1bde3cabf4f6">false</MachineTranslated>
    <Manager xmlns="29baff33-f40f-4664-8054-1bde3cabf4f6" xsi:nil="true"/>
    <OOCacheId xmlns="29baff33-f40f-4664-8054-1bde3cabf4f6" xsi:nil="true"/>
    <APDescription xmlns="29baff33-f40f-4664-8054-1bde3cabf4f6" xsi:nil="true"/>
    <LastModifiedDateTime xmlns="29baff33-f40f-4664-8054-1bde3cabf4f6" xsi:nil="true"/>
    <BusinessGroup xmlns="29baff33-f40f-4664-8054-1bde3cabf4f6" xsi:nil="true"/>
    <AcquiredFrom xmlns="29baff33-f40f-4664-8054-1bde3cabf4f6">Internal MS</AcquiredFrom>
    <IntlLangReviewDate xmlns="29baff33-f40f-4664-8054-1bde3cabf4f6" xsi:nil="true"/>
    <DSATActionTaken xmlns="29baff33-f40f-4664-8054-1bde3cabf4f6" xsi:nil="true"/>
    <PolicheckWords xmlns="29baff33-f40f-4664-8054-1bde3cabf4f6" xsi:nil="true"/>
    <IntlLocPriority xmlns="29baff33-f40f-4664-8054-1bde3cabf4f6" xsi:nil="true"/>
    <ApprovalStatus xmlns="29baff33-f40f-4664-8054-1bde3cabf4f6">InProgress</ApprovalStatus>
    <LastHandOff xmlns="29baff33-f40f-4664-8054-1bde3cabf4f6" xsi:nil="true"/>
    <LegacyData xmlns="29baff33-f40f-4664-8054-1bde3cabf4f6" xsi:nil="true"/>
    <UALocComments xmlns="29baff33-f40f-4664-8054-1bde3cabf4f6" xsi:nil="true"/>
    <UALocRecommendation xmlns="29baff33-f40f-4664-8054-1bde3cabf4f6">Localize</UALocRecommendation>
    <UACurrentWords xmlns="29baff33-f40f-4664-8054-1bde3cabf4f6" xsi:nil="true"/>
    <AssetExpire xmlns="29baff33-f40f-4664-8054-1bde3cabf4f6">2035-01-01T00:00:00+00:00</AssetExpire>
    <ParentAssetId xmlns="29baff33-f40f-4664-8054-1bde3cabf4f6" xsi:nil="true"/>
    <CSXUpdate xmlns="29baff33-f40f-4664-8054-1bde3cabf4f6">false</CSXUpdate>
    <FeatureTagsTaxHTField0 xmlns="29baff33-f40f-4664-8054-1bde3cabf4f6">
      <Terms xmlns="http://schemas.microsoft.com/office/infopath/2007/PartnerControls"/>
    </FeatureTagsTaxHTField0>
    <Provider xmlns="29baff33-f40f-4664-8054-1bde3cabf4f6" xsi:nil="true"/>
    <CSXSubmissionDate xmlns="29baff33-f40f-4664-8054-1bde3cabf4f6" xsi:nil="true"/>
    <TaxCatchAll xmlns="29baff33-f40f-4664-8054-1bde3cabf4f6"/>
    <AssetStart xmlns="29baff33-f40f-4664-8054-1bde3cabf4f6">2012-01-30T10:59:32+00:00</AssetStart>
    <BugNumber xmlns="29baff33-f40f-4664-8054-1bde3cabf4f6" xsi:nil="true"/>
    <LocComments xmlns="29baff33-f40f-4664-8054-1bde3cabf4f6" xsi:nil="true"/>
    <OriginalRelease xmlns="29baff33-f40f-4664-8054-1bde3cabf4f6">14</OriginalRelease>
    <RecommendationsModifier xmlns="29baff33-f40f-4664-8054-1bde3cabf4f6" xsi:nil="true"/>
    <ScenarioTagsTaxHTField0 xmlns="29baff33-f40f-4664-8054-1bde3cabf4f6">
      <Terms xmlns="http://schemas.microsoft.com/office/infopath/2007/PartnerControls"/>
    </ScenarioTagsTaxHTField0>
    <VoteCount xmlns="29baff33-f40f-4664-8054-1bde3cabf4f6" xsi:nil="true"/>
    <IsSearchable xmlns="29baff33-f40f-4664-8054-1bde3cabf4f6">false</IsSearchable>
    <CSXSubmissionMarket xmlns="29baff33-f40f-4664-8054-1bde3cabf4f6" xsi:nil="true"/>
    <PrimaryImageGen xmlns="29baff33-f40f-4664-8054-1bde3cabf4f6">false</PrimaryImageGen>
    <IntlLangReview xmlns="29baff33-f40f-4664-8054-1bde3cabf4f6">false</IntlLangReview>
    <NumericId xmlns="29baff33-f40f-4664-8054-1bde3cabf4f6" xsi:nil="true"/>
    <ClipArtFilename xmlns="29baff33-f40f-4664-8054-1bde3cabf4f6" xsi:nil="true"/>
    <IntlLangReviewer xmlns="29baff33-f40f-4664-8054-1bde3cabf4f6" xsi:nil="true"/>
    <UAProjectedTotalWords xmlns="29baff33-f40f-4664-8054-1bde3cabf4f6" xsi:nil="true"/>
    <LocMarketGroupTiers2 xmlns="29baff33-f40f-4664-8054-1bde3cabf4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CFA5F52AA0A00C4CBEF2A37681B2318F04009FDCD24A096B5E4C8184D4910FEB1A76" ma:contentTypeVersion="56" ma:contentTypeDescription="Create a new document." ma:contentTypeScope="" ma:versionID="e2b161dd106aa6ff43a2053ab7ed0d23">
  <xsd:schema xmlns:xsd="http://www.w3.org/2001/XMLSchema" xmlns:xs="http://www.w3.org/2001/XMLSchema" xmlns:p="http://schemas.microsoft.com/office/2006/metadata/properties" xmlns:ns2="29baff33-f40f-4664-8054-1bde3cabf4f6" targetNamespace="http://schemas.microsoft.com/office/2006/metadata/properties" ma:root="true" ma:fieldsID="df3fe752eed498a1554dc026fa12eabd" ns2:_="">
    <xsd:import namespace="29baff33-f40f-4664-8054-1bde3cabf4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aff33-f40f-4664-8054-1bde3cabf4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35ae66bf-e87d-41c1-aaaa-5f9779661904}"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DDBB892-E9C2-41BE-A746-120199994C31}" ma:internalName="CSXSubmissionMarket" ma:readOnly="false" ma:showField="MarketName" ma:web="29baff33-f40f-4664-8054-1bde3cabf4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2649cd3-0638-4550-a153-a68664946fb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2513E2E7-E2AF-440C-8567-37153D3865E2}" ma:internalName="InProjectListLookup" ma:readOnly="true" ma:showField="InProjectLis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961a284f-ead0-40ef-8222-26875887a96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2513E2E7-E2AF-440C-8567-37153D3865E2}" ma:internalName="LastCompleteVersionLookup" ma:readOnly="true" ma:showField="LastComplete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2513E2E7-E2AF-440C-8567-37153D3865E2}" ma:internalName="LastPreviewErrorLookup" ma:readOnly="true" ma:showField="LastPreview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2513E2E7-E2AF-440C-8567-37153D3865E2}" ma:internalName="LastPreviewResultLookup" ma:readOnly="true" ma:showField="LastPreview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2513E2E7-E2AF-440C-8567-37153D3865E2}" ma:internalName="LastPreviewAttemptDateLookup" ma:readOnly="true" ma:showField="LastPreview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2513E2E7-E2AF-440C-8567-37153D3865E2}" ma:internalName="LastPreviewedByLookup" ma:readOnly="true" ma:showField="LastPreview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2513E2E7-E2AF-440C-8567-37153D3865E2}" ma:internalName="LastPreviewTimeLookup" ma:readOnly="true" ma:showField="LastPreview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2513E2E7-E2AF-440C-8567-37153D3865E2}" ma:internalName="LastPreviewVersionLookup" ma:readOnly="true" ma:showField="LastPreview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2513E2E7-E2AF-440C-8567-37153D3865E2}" ma:internalName="LastPublishErrorLookup" ma:readOnly="true" ma:showField="LastPublish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2513E2E7-E2AF-440C-8567-37153D3865E2}" ma:internalName="LastPublishResultLookup" ma:readOnly="true" ma:showField="LastPublish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2513E2E7-E2AF-440C-8567-37153D3865E2}" ma:internalName="LastPublishAttemptDateLookup" ma:readOnly="true" ma:showField="LastPublish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2513E2E7-E2AF-440C-8567-37153D3865E2}" ma:internalName="LastPublishedByLookup" ma:readOnly="true" ma:showField="LastPublish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2513E2E7-E2AF-440C-8567-37153D3865E2}" ma:internalName="LastPublishTimeLookup" ma:readOnly="true" ma:showField="LastPublish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2513E2E7-E2AF-440C-8567-37153D3865E2}" ma:internalName="LastPublishVersionLookup" ma:readOnly="true" ma:showField="LastPublish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72723BFE-42E4-4BFD-ABEC-91FC880F9EED}" ma:internalName="LocLastLocAttemptVersionLookup" ma:readOnly="false" ma:showField="LastLocAttemptVersion" ma:web="29baff33-f40f-4664-8054-1bde3cabf4f6">
      <xsd:simpleType>
        <xsd:restriction base="dms:Lookup"/>
      </xsd:simpleType>
    </xsd:element>
    <xsd:element name="LocLastLocAttemptVersionTypeLookup" ma:index="71" nillable="true" ma:displayName="Loc Last Loc Attempt Version Type" ma:default="" ma:list="{72723BFE-42E4-4BFD-ABEC-91FC880F9EED}" ma:internalName="LocLastLocAttemptVersionTypeLookup" ma:readOnly="true" ma:showField="LastLocAttemptVersionType" ma:web="29baff33-f40f-4664-8054-1bde3cabf4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72723BFE-42E4-4BFD-ABEC-91FC880F9EED}" ma:internalName="LocNewPublishedVersionLookup" ma:readOnly="true" ma:showField="NewPublishedVersion" ma:web="29baff33-f40f-4664-8054-1bde3cabf4f6">
      <xsd:simpleType>
        <xsd:restriction base="dms:Lookup"/>
      </xsd:simpleType>
    </xsd:element>
    <xsd:element name="LocOverallHandbackStatusLookup" ma:index="75" nillable="true" ma:displayName="Loc Overall Handback Status" ma:default="" ma:list="{72723BFE-42E4-4BFD-ABEC-91FC880F9EED}" ma:internalName="LocOverallHandbackStatusLookup" ma:readOnly="true" ma:showField="OverallHandbackStatus" ma:web="29baff33-f40f-4664-8054-1bde3cabf4f6">
      <xsd:simpleType>
        <xsd:restriction base="dms:Lookup"/>
      </xsd:simpleType>
    </xsd:element>
    <xsd:element name="LocOverallLocStatusLookup" ma:index="76" nillable="true" ma:displayName="Loc Overall Localize Status" ma:default="" ma:list="{72723BFE-42E4-4BFD-ABEC-91FC880F9EED}" ma:internalName="LocOverallLocStatusLookup" ma:readOnly="true" ma:showField="OverallLocStatus" ma:web="29baff33-f40f-4664-8054-1bde3cabf4f6">
      <xsd:simpleType>
        <xsd:restriction base="dms:Lookup"/>
      </xsd:simpleType>
    </xsd:element>
    <xsd:element name="LocOverallPreviewStatusLookup" ma:index="77" nillable="true" ma:displayName="Loc Overall Preview Status" ma:default="" ma:list="{72723BFE-42E4-4BFD-ABEC-91FC880F9EED}" ma:internalName="LocOverallPreviewStatusLookup" ma:readOnly="true" ma:showField="OverallPreviewStatus" ma:web="29baff33-f40f-4664-8054-1bde3cabf4f6">
      <xsd:simpleType>
        <xsd:restriction base="dms:Lookup"/>
      </xsd:simpleType>
    </xsd:element>
    <xsd:element name="LocOverallPublishStatusLookup" ma:index="78" nillable="true" ma:displayName="Loc Overall Publish Status" ma:default="" ma:list="{72723BFE-42E4-4BFD-ABEC-91FC880F9EED}" ma:internalName="LocOverallPublishStatusLookup" ma:readOnly="true" ma:showField="OverallPublishStatus" ma:web="29baff33-f40f-4664-8054-1bde3cabf4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72723BFE-42E4-4BFD-ABEC-91FC880F9EED}" ma:internalName="LocProcessedForHandoffsLookup" ma:readOnly="true" ma:showField="ProcessedForHandoffs" ma:web="29baff33-f40f-4664-8054-1bde3cabf4f6">
      <xsd:simpleType>
        <xsd:restriction base="dms:Lookup"/>
      </xsd:simpleType>
    </xsd:element>
    <xsd:element name="LocProcessedForMarketsLookup" ma:index="81" nillable="true" ma:displayName="Loc Processed For Markets" ma:default="" ma:list="{72723BFE-42E4-4BFD-ABEC-91FC880F9EED}" ma:internalName="LocProcessedForMarketsLookup" ma:readOnly="true" ma:showField="ProcessedForMarkets" ma:web="29baff33-f40f-4664-8054-1bde3cabf4f6">
      <xsd:simpleType>
        <xsd:restriction base="dms:Lookup"/>
      </xsd:simpleType>
    </xsd:element>
    <xsd:element name="LocPublishedDependentAssetsLookup" ma:index="82" nillable="true" ma:displayName="Loc Published Dependent Assets" ma:default="" ma:list="{72723BFE-42E4-4BFD-ABEC-91FC880F9EED}" ma:internalName="LocPublishedDependentAssetsLookup" ma:readOnly="true" ma:showField="PublishedDependentAssets" ma:web="29baff33-f40f-4664-8054-1bde3cabf4f6">
      <xsd:simpleType>
        <xsd:restriction base="dms:Lookup"/>
      </xsd:simpleType>
    </xsd:element>
    <xsd:element name="LocPublishedLinkedAssetsLookup" ma:index="83" nillable="true" ma:displayName="Loc Published Linked Assets" ma:default="" ma:list="{72723BFE-42E4-4BFD-ABEC-91FC880F9EED}" ma:internalName="LocPublishedLinkedAssetsLookup" ma:readOnly="true" ma:showField="PublishedLinkedAssets" ma:web="29baff33-f40f-4664-8054-1bde3cabf4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cb159bc7-6392-40eb-91ad-5e9404d69876}"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DDBB892-E9C2-41BE-A746-120199994C31}" ma:internalName="Markets" ma:readOnly="false" ma:showField="MarketNa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2513E2E7-E2AF-440C-8567-37153D3865E2}" ma:internalName="NumOfRatingsLookup" ma:readOnly="true" ma:showField="NumOfRating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2513E2E7-E2AF-440C-8567-37153D3865E2}" ma:internalName="PublishStatusLookup" ma:readOnly="false" ma:showField="PublishStatu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9e57b0ce-4b8f-49f5-b588-fc22682c04a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d66d6a4-c4b4-42e6-80e6-7373254461f0}" ma:internalName="TaxCatchAll" ma:showField="CatchAllData"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d66d6a4-c4b4-42e6-80e6-7373254461f0}" ma:internalName="TaxCatchAllLabel" ma:readOnly="true" ma:showField="CatchAllDataLabel"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2FBDBE-6071-435C-9D06-86AEC367B269}">
  <ds:schemaRefs>
    <ds:schemaRef ds:uri="http://schemas.microsoft.com/office/2006/metadata/properties"/>
    <ds:schemaRef ds:uri="http://schemas.microsoft.com/office/infopath/2007/PartnerControls"/>
    <ds:schemaRef ds:uri="29baff33-f40f-4664-8054-1bde3cabf4f6"/>
  </ds:schemaRefs>
</ds:datastoreItem>
</file>

<file path=customXml/itemProps2.xml><?xml version="1.0" encoding="utf-8"?>
<ds:datastoreItem xmlns:ds="http://schemas.openxmlformats.org/officeDocument/2006/customXml" ds:itemID="{E262CE04-54BA-48CE-A4C2-92B67FDCE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aff33-f40f-4664-8054-1bde3cabf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66BB84-D0D0-4534-BDF1-A468A358FC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Tło z obrazem i tytuł z teksturą</Template>
  <TotalTime>0</TotalTime>
  <Words>2209</Words>
  <Application>Microsoft Office PowerPoint</Application>
  <PresentationFormat>Pokaz na ekranie (4:3)</PresentationFormat>
  <Paragraphs>73</Paragraphs>
  <Slides>37</Slides>
  <Notes>37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Arial</vt:lpstr>
      <vt:lpstr>Bookman Old Style</vt:lpstr>
      <vt:lpstr>Calibri</vt:lpstr>
      <vt:lpstr>Constantia</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2020-04-29T19:59:16Z</dcterms:created>
  <dcterms:modified xsi:type="dcterms:W3CDTF">2020-05-02T12:14:32Z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0x010100CFA5F52AA0A00C4CBEF2A37681B2318F04009FDCD24A096B5E4C8184D4910FEB1A76</vt:lpwstr>
  </property>
</Properties>
</file>